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9"/>
  </p:notesMasterIdLst>
  <p:sldIdLst>
    <p:sldId id="256" r:id="rId2"/>
    <p:sldId id="258" r:id="rId3"/>
    <p:sldId id="262" r:id="rId4"/>
    <p:sldId id="259" r:id="rId5"/>
    <p:sldId id="269" r:id="rId6"/>
    <p:sldId id="257" r:id="rId7"/>
    <p:sldId id="297" r:id="rId8"/>
    <p:sldId id="298" r:id="rId9"/>
    <p:sldId id="265" r:id="rId10"/>
    <p:sldId id="299" r:id="rId11"/>
    <p:sldId id="276" r:id="rId12"/>
    <p:sldId id="263" r:id="rId13"/>
    <p:sldId id="300" r:id="rId14"/>
    <p:sldId id="261" r:id="rId15"/>
    <p:sldId id="268" r:id="rId16"/>
    <p:sldId id="301" r:id="rId17"/>
    <p:sldId id="270" r:id="rId18"/>
  </p:sldIdLst>
  <p:sldSz cx="9144000" cy="5143500" type="screen16x9"/>
  <p:notesSz cx="6858000" cy="9144000"/>
  <p:embeddedFontLst>
    <p:embeddedFont>
      <p:font typeface="Advent Pro Light" panose="020B0604020202020204" charset="0"/>
      <p:regular r:id="rId20"/>
      <p:bold r:id="rId21"/>
    </p:embeddedFont>
    <p:embeddedFont>
      <p:font typeface="Anton" pitchFamily="2" charset="0"/>
      <p:regular r:id="rId22"/>
    </p:embeddedFont>
    <p:embeddedFont>
      <p:font typeface="Fira Sans Condensed" panose="020B0503050000020004" pitchFamily="34" charset="0"/>
      <p:regular r:id="rId23"/>
      <p:bold r:id="rId24"/>
      <p:italic r:id="rId25"/>
      <p:boldItalic r:id="rId26"/>
    </p:embeddedFont>
    <p:embeddedFont>
      <p:font typeface="Fira Sans Condensed Light" panose="020B0403050000020004" pitchFamily="34" charset="0"/>
      <p:regular r:id="rId27"/>
      <p:bold r:id="rId28"/>
      <p:italic r:id="rId29"/>
      <p:boldItalic r:id="rId30"/>
    </p:embeddedFont>
    <p:embeddedFont>
      <p:font typeface="Josefin Slab" pitchFamily="2" charset="0"/>
      <p:regular r:id="rId31"/>
      <p:bold r:id="rId32"/>
      <p:italic r:id="rId33"/>
      <p:boldItalic r:id="rId34"/>
    </p:embeddedFont>
    <p:embeddedFont>
      <p:font typeface="Rajdhani" panose="020B0604020202020204" charset="0"/>
      <p:regular r:id="rId35"/>
      <p:bold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279EFE4-1418-43E4-A1CC-F16183C9D312}">
  <a:tblStyle styleId="{E279EFE4-1418-43E4-A1CC-F16183C9D31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8" d="100"/>
          <a:sy n="88" d="100"/>
        </p:scale>
        <p:origin x="87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heme" Target="theme/theme1.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jpeg>
</file>

<file path=ppt/media/image11.png>
</file>

<file path=ppt/media/image2.jpg>
</file>

<file path=ppt/media/image3.jpg>
</file>

<file path=ppt/media/image4.jpg>
</file>

<file path=ppt/media/image5.jpg>
</file>

<file path=ppt/media/image6.pn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65abef0139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65abef013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9" r:id="rId9"/>
    <p:sldLayoutId id="2147483660" r:id="rId10"/>
    <p:sldLayoutId id="2147483661" r:id="rId11"/>
    <p:sldLayoutId id="2147483662" r:id="rId12"/>
    <p:sldLayoutId id="2147483666" r:id="rId13"/>
    <p:sldLayoutId id="214748366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hyperlink" Target="http://www.tutorialspoint.com/" TargetMode="External"/><Relationship Id="rId5" Type="http://schemas.openxmlformats.org/officeDocument/2006/relationships/hyperlink" Target="http://www.codecademy.com/" TargetMode="External"/><Relationship Id="rId4" Type="http://schemas.openxmlformats.org/officeDocument/2006/relationships/hyperlink" Target="http://www.stackoverflow.com/"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426702" y="1656735"/>
            <a:ext cx="4404000" cy="259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4400" dirty="0">
                <a:latin typeface="Rajdhani"/>
                <a:ea typeface="Rajdhani"/>
                <a:cs typeface="Rajdhani"/>
                <a:sym typeface="Rajdhani"/>
              </a:rPr>
              <a:t>A PERSONAL VOICE-ACTIVATED DESKTOP ASSISTANT</a:t>
            </a:r>
          </a:p>
        </p:txBody>
      </p:sp>
      <p:pic>
        <p:nvPicPr>
          <p:cNvPr id="104" name="Google Shape;104;p24"/>
          <p:cNvPicPr preferRelativeResize="0"/>
          <p:nvPr/>
        </p:nvPicPr>
        <p:blipFill rotWithShape="1">
          <a:blip r:embed="rId4">
            <a:alphaModFix/>
          </a:blip>
          <a:srcRect l="6664" t="4858" r="6220" b="5495"/>
          <a:stretch/>
        </p:blipFill>
        <p:spPr>
          <a:xfrm>
            <a:off x="4046050" y="379331"/>
            <a:ext cx="4197350" cy="43195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2.jpeg">
            <a:extLst>
              <a:ext uri="{FF2B5EF4-FFF2-40B4-BE49-F238E27FC236}">
                <a16:creationId xmlns:a16="http://schemas.microsoft.com/office/drawing/2014/main" id="{BD157303-DA0D-4224-A89F-E1C429903B75}"/>
              </a:ext>
            </a:extLst>
          </p:cNvPr>
          <p:cNvPicPr>
            <a:picLocks/>
          </p:cNvPicPr>
          <p:nvPr/>
        </p:nvPicPr>
        <p:blipFill>
          <a:blip r:embed="rId2" cstate="print"/>
          <a:stretch>
            <a:fillRect/>
          </a:stretch>
        </p:blipFill>
        <p:spPr>
          <a:xfrm>
            <a:off x="0" y="0"/>
            <a:ext cx="9144000" cy="5143501"/>
          </a:xfrm>
          <a:prstGeom prst="rect">
            <a:avLst/>
          </a:prstGeom>
        </p:spPr>
      </p:pic>
      <p:sp>
        <p:nvSpPr>
          <p:cNvPr id="4" name="TextBox 3">
            <a:extLst>
              <a:ext uri="{FF2B5EF4-FFF2-40B4-BE49-F238E27FC236}">
                <a16:creationId xmlns:a16="http://schemas.microsoft.com/office/drawing/2014/main" id="{8E3F28EF-915B-4C06-9D81-674DDB9D4C5D}"/>
              </a:ext>
            </a:extLst>
          </p:cNvPr>
          <p:cNvSpPr txBox="1"/>
          <p:nvPr/>
        </p:nvSpPr>
        <p:spPr>
          <a:xfrm>
            <a:off x="0" y="0"/>
            <a:ext cx="3278039" cy="707886"/>
          </a:xfrm>
          <a:prstGeom prst="rect">
            <a:avLst/>
          </a:prstGeom>
          <a:noFill/>
        </p:spPr>
        <p:txBody>
          <a:bodyPr wrap="square" rtlCol="0">
            <a:spAutoFit/>
          </a:bodyPr>
          <a:lstStyle/>
          <a:p>
            <a:pPr lvl="2"/>
            <a:r>
              <a:rPr lang="en-US" sz="4000" b="1" dirty="0">
                <a:solidFill>
                  <a:schemeClr val="tx1"/>
                </a:solidFill>
                <a:highlight>
                  <a:srgbClr val="C0C0C0"/>
                </a:highlight>
                <a:latin typeface="Rajdhani" panose="020B0604020202020204" charset="0"/>
                <a:cs typeface="Rajdhani" panose="020B0604020202020204" charset="0"/>
              </a:rPr>
              <a:t>FLOWCHART:</a:t>
            </a:r>
            <a:r>
              <a:rPr lang="en-US" sz="4000" b="1" dirty="0">
                <a:solidFill>
                  <a:schemeClr val="tx1"/>
                </a:solidFill>
                <a:latin typeface="Rajdhani" panose="020B0604020202020204" charset="0"/>
                <a:cs typeface="Rajdhani" panose="020B0604020202020204" charset="0"/>
              </a:rPr>
              <a:t> </a:t>
            </a:r>
            <a:endParaRPr lang="en-IN" sz="4000" b="1" dirty="0">
              <a:solidFill>
                <a:schemeClr val="tx1"/>
              </a:solidFill>
              <a:latin typeface="Rajdhani" panose="020B0604020202020204" charset="0"/>
              <a:cs typeface="Rajdhani" panose="020B0604020202020204" charset="0"/>
            </a:endParaRPr>
          </a:p>
        </p:txBody>
      </p:sp>
    </p:spTree>
    <p:extLst>
      <p:ext uri="{BB962C8B-B14F-4D97-AF65-F5344CB8AC3E}">
        <p14:creationId xmlns:p14="http://schemas.microsoft.com/office/powerpoint/2010/main" val="3576655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000" y="12244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600" dirty="0"/>
              <a:t>Data</a:t>
            </a:r>
            <a:r>
              <a:rPr lang="en-US" sz="3600" u="sng" dirty="0"/>
              <a:t> </a:t>
            </a:r>
            <a:r>
              <a:rPr lang="en-US" sz="3600" dirty="0"/>
              <a:t>Flow</a:t>
            </a:r>
            <a:r>
              <a:rPr lang="en-US" sz="3600" u="sng" dirty="0"/>
              <a:t> </a:t>
            </a:r>
            <a:endParaRPr sz="3600" u="sng" dirty="0"/>
          </a:p>
        </p:txBody>
      </p:sp>
      <p:grpSp>
        <p:nvGrpSpPr>
          <p:cNvPr id="1745" name="Google Shape;1745;p44"/>
          <p:cNvGrpSpPr/>
          <p:nvPr/>
        </p:nvGrpSpPr>
        <p:grpSpPr>
          <a:xfrm>
            <a:off x="483104" y="1082524"/>
            <a:ext cx="8203696" cy="4060975"/>
            <a:chOff x="3578510" y="1419647"/>
            <a:chExt cx="4021500" cy="3062887"/>
          </a:xfrm>
        </p:grpSpPr>
        <p:sp>
          <p:nvSpPr>
            <p:cNvPr id="1746" name="Google Shape;1746;p44"/>
            <p:cNvSpPr/>
            <p:nvPr/>
          </p:nvSpPr>
          <p:spPr>
            <a:xfrm>
              <a:off x="3716658" y="1548119"/>
              <a:ext cx="3748500" cy="228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578510" y="1419647"/>
              <a:ext cx="4021500" cy="2544300"/>
            </a:xfrm>
            <a:prstGeom prst="roundRect">
              <a:avLst>
                <a:gd name="adj" fmla="val 3857"/>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chemeClr val="lt2"/>
              </a:solidFill>
              <a:prstDash val="solid"/>
              <a:round/>
              <a:headEnd type="none" w="med" len="med"/>
              <a:tailEnd type="none" w="med" len="med"/>
            </a:ln>
          </p:spPr>
        </p:cxnSp>
      </p:grpSp>
      <p:cxnSp>
        <p:nvCxnSpPr>
          <p:cNvPr id="1754" name="Google Shape;1754;p44"/>
          <p:cNvCxnSpPr>
            <a:cxnSpLocks/>
          </p:cNvCxnSpPr>
          <p:nvPr/>
        </p:nvCxnSpPr>
        <p:spPr>
          <a:xfrm flipH="1">
            <a:off x="3476663" y="698108"/>
            <a:ext cx="2223299" cy="0"/>
          </a:xfrm>
          <a:prstGeom prst="straightConnector1">
            <a:avLst/>
          </a:prstGeom>
          <a:noFill/>
          <a:ln w="19050" cap="flat" cmpd="sng">
            <a:solidFill>
              <a:schemeClr val="lt2"/>
            </a:solidFill>
            <a:prstDash val="solid"/>
            <a:round/>
            <a:headEnd type="oval" w="med" len="med"/>
            <a:tailEnd type="oval" w="med" len="med"/>
          </a:ln>
        </p:spPr>
      </p:cxnSp>
      <p:pic>
        <p:nvPicPr>
          <p:cNvPr id="13" name="image3.jpeg" descr="Shape&#10;&#10;Description automatically generated">
            <a:extLst>
              <a:ext uri="{FF2B5EF4-FFF2-40B4-BE49-F238E27FC236}">
                <a16:creationId xmlns:a16="http://schemas.microsoft.com/office/drawing/2014/main" id="{17334B5C-DC2F-406E-B70D-D006B1D8B90C}"/>
              </a:ext>
            </a:extLst>
          </p:cNvPr>
          <p:cNvPicPr>
            <a:picLocks/>
          </p:cNvPicPr>
          <p:nvPr/>
        </p:nvPicPr>
        <p:blipFill>
          <a:blip r:embed="rId4" cstate="print"/>
          <a:stretch>
            <a:fillRect/>
          </a:stretch>
        </p:blipFill>
        <p:spPr>
          <a:xfrm>
            <a:off x="764920" y="1251998"/>
            <a:ext cx="7646787" cy="303139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sp>
        <p:nvSpPr>
          <p:cNvPr id="182" name="Google Shape;182;p31"/>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-Psutil</a:t>
            </a:r>
          </a:p>
          <a:p>
            <a:pPr marL="0" lvl="0" indent="0" algn="l" rtl="0">
              <a:spcBef>
                <a:spcPts val="0"/>
              </a:spcBef>
              <a:spcAft>
                <a:spcPts val="0"/>
              </a:spcAft>
              <a:buNone/>
            </a:pPr>
            <a:r>
              <a:rPr lang="en" sz="1600" dirty="0"/>
              <a:t>-Json</a:t>
            </a:r>
          </a:p>
          <a:p>
            <a:pPr marL="0" lvl="0" indent="0" algn="l" rtl="0">
              <a:spcBef>
                <a:spcPts val="0"/>
              </a:spcBef>
              <a:spcAft>
                <a:spcPts val="0"/>
              </a:spcAft>
              <a:buNone/>
            </a:pPr>
            <a:r>
              <a:rPr lang="en" sz="1600" dirty="0"/>
              <a:t>-Speech Recognition</a:t>
            </a:r>
            <a:endParaRPr sz="1600" dirty="0"/>
          </a:p>
        </p:txBody>
      </p:sp>
      <p:sp>
        <p:nvSpPr>
          <p:cNvPr id="183" name="Google Shape;183;p31"/>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p>
            <a:r>
              <a:rPr lang="en-US" sz="1600" dirty="0">
                <a:latin typeface="Times New Roman"/>
              </a:rPr>
              <a:t>- </a:t>
            </a:r>
            <a:r>
              <a:rPr lang="en-US" sz="1600" dirty="0" err="1">
                <a:latin typeface="Times New Roman"/>
              </a:rPr>
              <a:t>PyAudio</a:t>
            </a:r>
            <a:endParaRPr lang="en-US" sz="1600" dirty="0">
              <a:latin typeface="Times New Roman"/>
            </a:endParaRPr>
          </a:p>
          <a:p>
            <a:r>
              <a:rPr lang="en-US" sz="1600" dirty="0">
                <a:latin typeface="Times New Roman"/>
              </a:rPr>
              <a:t>- </a:t>
            </a:r>
            <a:r>
              <a:rPr lang="en-US" sz="1600" dirty="0" err="1">
                <a:latin typeface="Times New Roman"/>
              </a:rPr>
              <a:t>gTTs</a:t>
            </a:r>
            <a:endParaRPr lang="en-US" sz="1600" dirty="0">
              <a:latin typeface="Times New Roman"/>
            </a:endParaRPr>
          </a:p>
          <a:p>
            <a:r>
              <a:rPr lang="en-US" sz="1600" dirty="0">
                <a:latin typeface="Times New Roman"/>
              </a:rPr>
              <a:t>-Datetime </a:t>
            </a:r>
          </a:p>
        </p:txBody>
      </p:sp>
      <p:sp>
        <p:nvSpPr>
          <p:cNvPr id="184" name="Google Shape;184;p31"/>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p>
            <a:r>
              <a:rPr lang="en-US" dirty="0">
                <a:latin typeface="Times New Roman"/>
              </a:rPr>
              <a:t>- </a:t>
            </a:r>
            <a:r>
              <a:rPr lang="en-US" sz="1600" dirty="0">
                <a:latin typeface="Times New Roman"/>
              </a:rPr>
              <a:t>Wikipedia</a:t>
            </a:r>
          </a:p>
          <a:p>
            <a:r>
              <a:rPr lang="en-US" sz="1600" dirty="0">
                <a:latin typeface="Times New Roman"/>
              </a:rPr>
              <a:t>-Web Browser</a:t>
            </a:r>
          </a:p>
          <a:p>
            <a:r>
              <a:rPr lang="en-US" sz="1600" dirty="0">
                <a:latin typeface="Times New Roman"/>
              </a:rPr>
              <a:t>-OS </a:t>
            </a:r>
          </a:p>
        </p:txBody>
      </p:sp>
      <p:sp>
        <p:nvSpPr>
          <p:cNvPr id="185" name="Google Shape;185;p31"/>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p>
            <a:r>
              <a:rPr lang="en-US" sz="1600" dirty="0">
                <a:latin typeface="Times New Roman"/>
              </a:rPr>
              <a:t>-</a:t>
            </a:r>
            <a:r>
              <a:rPr lang="en-US" sz="1600" dirty="0" err="1">
                <a:latin typeface="Times New Roman"/>
              </a:rPr>
              <a:t>PyJokes</a:t>
            </a:r>
            <a:endParaRPr lang="en-US" sz="1600" dirty="0">
              <a:latin typeface="Times New Roman"/>
            </a:endParaRPr>
          </a:p>
          <a:p>
            <a:r>
              <a:rPr lang="en-US" sz="1600" dirty="0">
                <a:latin typeface="Times New Roman"/>
              </a:rPr>
              <a:t>-</a:t>
            </a:r>
            <a:r>
              <a:rPr lang="en-US" sz="1600" dirty="0" err="1">
                <a:latin typeface="Times New Roman"/>
              </a:rPr>
              <a:t>Smtlib</a:t>
            </a:r>
            <a:endParaRPr lang="en-US" sz="1600" dirty="0">
              <a:latin typeface="Times New Roman"/>
            </a:endParaRPr>
          </a:p>
          <a:p>
            <a:r>
              <a:rPr lang="en-US" sz="1600" dirty="0">
                <a:latin typeface="Times New Roman"/>
              </a:rPr>
              <a:t>-Requests</a:t>
            </a:r>
          </a:p>
        </p:txBody>
      </p:sp>
      <p:sp>
        <p:nvSpPr>
          <p:cNvPr id="186" name="Google Shape;186;p3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600" u="sng" dirty="0"/>
              <a:t> Modules Used</a:t>
            </a:r>
            <a:endParaRPr sz="3600" u="sng" dirty="0"/>
          </a:p>
        </p:txBody>
      </p:sp>
      <p:grpSp>
        <p:nvGrpSpPr>
          <p:cNvPr id="187" name="Google Shape;187;p31"/>
          <p:cNvGrpSpPr/>
          <p:nvPr/>
        </p:nvGrpSpPr>
        <p:grpSpPr>
          <a:xfrm>
            <a:off x="5207541" y="3651649"/>
            <a:ext cx="379930" cy="381002"/>
            <a:chOff x="1197950" y="238125"/>
            <a:chExt cx="5204525" cy="5219200"/>
          </a:xfrm>
        </p:grpSpPr>
        <p:sp>
          <p:nvSpPr>
            <p:cNvPr id="188" name="Google Shape;188;p31"/>
            <p:cNvSpPr/>
            <p:nvPr/>
          </p:nvSpPr>
          <p:spPr>
            <a:xfrm>
              <a:off x="1197950" y="1417325"/>
              <a:ext cx="1015325" cy="3126625"/>
            </a:xfrm>
            <a:custGeom>
              <a:avLst/>
              <a:gdLst/>
              <a:ahLst/>
              <a:cxnLst/>
              <a:rect l="l" t="t" r="r" b="b"/>
              <a:pathLst>
                <a:path w="40613" h="125065" extrusionOk="0">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1"/>
            <p:cNvSpPr/>
            <p:nvPr/>
          </p:nvSpPr>
          <p:spPr>
            <a:xfrm>
              <a:off x="1431175" y="1951475"/>
              <a:ext cx="457525" cy="838350"/>
            </a:xfrm>
            <a:custGeom>
              <a:avLst/>
              <a:gdLst/>
              <a:ahLst/>
              <a:cxnLst/>
              <a:rect l="l" t="t" r="r" b="b"/>
              <a:pathLst>
                <a:path w="18301" h="33534" extrusionOk="0">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1"/>
            <p:cNvSpPr/>
            <p:nvPr/>
          </p:nvSpPr>
          <p:spPr>
            <a:xfrm>
              <a:off x="1431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p:nvPr/>
          </p:nvSpPr>
          <p:spPr>
            <a:xfrm>
              <a:off x="1736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p:nvPr/>
          </p:nvSpPr>
          <p:spPr>
            <a:xfrm>
              <a:off x="1197950" y="468665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1"/>
            <p:cNvSpPr/>
            <p:nvPr/>
          </p:nvSpPr>
          <p:spPr>
            <a:xfrm>
              <a:off x="1197950" y="4996525"/>
              <a:ext cx="233250" cy="152525"/>
            </a:xfrm>
            <a:custGeom>
              <a:avLst/>
              <a:gdLst/>
              <a:ahLst/>
              <a:cxnLst/>
              <a:rect l="l" t="t" r="r" b="b"/>
              <a:pathLst>
                <a:path w="9330" h="6101" extrusionOk="0">
                  <a:moveTo>
                    <a:pt x="1" y="1"/>
                  </a:moveTo>
                  <a:lnTo>
                    <a:pt x="1"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p:nvPr/>
          </p:nvSpPr>
          <p:spPr>
            <a:xfrm>
              <a:off x="1197950" y="530480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a:off x="1197950" y="3626500"/>
              <a:ext cx="80750" cy="152525"/>
            </a:xfrm>
            <a:custGeom>
              <a:avLst/>
              <a:gdLst/>
              <a:ahLst/>
              <a:cxnLst/>
              <a:rect l="l" t="t" r="r" b="b"/>
              <a:pathLst>
                <a:path w="3230" h="6101" extrusionOk="0">
                  <a:moveTo>
                    <a:pt x="1" y="1"/>
                  </a:moveTo>
                  <a:lnTo>
                    <a:pt x="1"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1202850" y="558600"/>
              <a:ext cx="152525" cy="706250"/>
            </a:xfrm>
            <a:custGeom>
              <a:avLst/>
              <a:gdLst/>
              <a:ahLst/>
              <a:cxnLst/>
              <a:rect l="l" t="t" r="r" b="b"/>
              <a:pathLst>
                <a:path w="6101" h="28250" extrusionOk="0">
                  <a:moveTo>
                    <a:pt x="0" y="1"/>
                  </a:moveTo>
                  <a:lnTo>
                    <a:pt x="0" y="28249"/>
                  </a:lnTo>
                  <a:lnTo>
                    <a:pt x="6100" y="28249"/>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1"/>
            <p:cNvSpPr/>
            <p:nvPr/>
          </p:nvSpPr>
          <p:spPr>
            <a:xfrm>
              <a:off x="1202850" y="238125"/>
              <a:ext cx="152525" cy="168000"/>
            </a:xfrm>
            <a:custGeom>
              <a:avLst/>
              <a:gdLst/>
              <a:ahLst/>
              <a:cxnLst/>
              <a:rect l="l" t="t" r="r" b="b"/>
              <a:pathLst>
                <a:path w="6101" h="6720" extrusionOk="0">
                  <a:moveTo>
                    <a:pt x="0" y="0"/>
                  </a:moveTo>
                  <a:lnTo>
                    <a:pt x="0" y="6720"/>
                  </a:lnTo>
                  <a:lnTo>
                    <a:pt x="6100" y="672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1"/>
            <p:cNvSpPr/>
            <p:nvPr/>
          </p:nvSpPr>
          <p:spPr>
            <a:xfrm>
              <a:off x="5387150" y="1417325"/>
              <a:ext cx="1015325" cy="3126625"/>
            </a:xfrm>
            <a:custGeom>
              <a:avLst/>
              <a:gdLst/>
              <a:ahLst/>
              <a:cxnLst/>
              <a:rect l="l" t="t" r="r" b="b"/>
              <a:pathLst>
                <a:path w="40613" h="125065" extrusionOk="0">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1"/>
            <p:cNvSpPr/>
            <p:nvPr/>
          </p:nvSpPr>
          <p:spPr>
            <a:xfrm>
              <a:off x="5711725" y="1951475"/>
              <a:ext cx="457525" cy="838350"/>
            </a:xfrm>
            <a:custGeom>
              <a:avLst/>
              <a:gdLst/>
              <a:ahLst/>
              <a:cxnLst/>
              <a:rect l="l" t="t" r="r" b="b"/>
              <a:pathLst>
                <a:path w="18301" h="33534" extrusionOk="0">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1"/>
            <p:cNvSpPr/>
            <p:nvPr/>
          </p:nvSpPr>
          <p:spPr>
            <a:xfrm>
              <a:off x="6016725" y="2923550"/>
              <a:ext cx="152525" cy="152525"/>
            </a:xfrm>
            <a:custGeom>
              <a:avLst/>
              <a:gdLst/>
              <a:ahLst/>
              <a:cxnLst/>
              <a:rect l="l" t="t" r="r" b="b"/>
              <a:pathLst>
                <a:path w="6101" h="6101" extrusionOk="0">
                  <a:moveTo>
                    <a:pt x="0" y="0"/>
                  </a:moveTo>
                  <a:lnTo>
                    <a:pt x="0"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1"/>
            <p:cNvSpPr/>
            <p:nvPr/>
          </p:nvSpPr>
          <p:spPr>
            <a:xfrm>
              <a:off x="5711725" y="2923550"/>
              <a:ext cx="152525" cy="152525"/>
            </a:xfrm>
            <a:custGeom>
              <a:avLst/>
              <a:gdLst/>
              <a:ahLst/>
              <a:cxnLst/>
              <a:rect l="l" t="t" r="r" b="b"/>
              <a:pathLst>
                <a:path w="6101" h="6101" extrusionOk="0">
                  <a:moveTo>
                    <a:pt x="1" y="0"/>
                  </a:moveTo>
                  <a:lnTo>
                    <a:pt x="1"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6169225" y="468665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6169225" y="4996525"/>
              <a:ext cx="233250" cy="152525"/>
            </a:xfrm>
            <a:custGeom>
              <a:avLst/>
              <a:gdLst/>
              <a:ahLst/>
              <a:cxnLst/>
              <a:rect l="l" t="t" r="r" b="b"/>
              <a:pathLst>
                <a:path w="9330" h="6101" extrusionOk="0">
                  <a:moveTo>
                    <a:pt x="0" y="1"/>
                  </a:moveTo>
                  <a:lnTo>
                    <a:pt x="0"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6169225" y="530480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6321725" y="3626500"/>
              <a:ext cx="80750" cy="152525"/>
            </a:xfrm>
            <a:custGeom>
              <a:avLst/>
              <a:gdLst/>
              <a:ahLst/>
              <a:cxnLst/>
              <a:rect l="l" t="t" r="r" b="b"/>
              <a:pathLst>
                <a:path w="3230" h="6101" extrusionOk="0">
                  <a:moveTo>
                    <a:pt x="0" y="1"/>
                  </a:moveTo>
                  <a:lnTo>
                    <a:pt x="0"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6245050" y="558600"/>
              <a:ext cx="152525" cy="706250"/>
            </a:xfrm>
            <a:custGeom>
              <a:avLst/>
              <a:gdLst/>
              <a:ahLst/>
              <a:cxnLst/>
              <a:rect l="l" t="t" r="r" b="b"/>
              <a:pathLst>
                <a:path w="6101" h="28250" extrusionOk="0">
                  <a:moveTo>
                    <a:pt x="1" y="1"/>
                  </a:moveTo>
                  <a:lnTo>
                    <a:pt x="1" y="28249"/>
                  </a:lnTo>
                  <a:lnTo>
                    <a:pt x="6101" y="28249"/>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6245050" y="238125"/>
              <a:ext cx="152525" cy="168000"/>
            </a:xfrm>
            <a:custGeom>
              <a:avLst/>
              <a:gdLst/>
              <a:ahLst/>
              <a:cxnLst/>
              <a:rect l="l" t="t" r="r" b="b"/>
              <a:pathLst>
                <a:path w="6101" h="6720" extrusionOk="0">
                  <a:moveTo>
                    <a:pt x="1" y="0"/>
                  </a:moveTo>
                  <a:lnTo>
                    <a:pt x="1" y="6720"/>
                  </a:lnTo>
                  <a:lnTo>
                    <a:pt x="6101" y="672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2327425" y="3608550"/>
              <a:ext cx="152500" cy="152525"/>
            </a:xfrm>
            <a:custGeom>
              <a:avLst/>
              <a:gdLst/>
              <a:ahLst/>
              <a:cxnLst/>
              <a:rect l="l" t="t" r="r" b="b"/>
              <a:pathLst>
                <a:path w="6100"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26324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4747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5052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2937400" y="3379400"/>
              <a:ext cx="1677500" cy="610025"/>
            </a:xfrm>
            <a:custGeom>
              <a:avLst/>
              <a:gdLst/>
              <a:ahLst/>
              <a:cxnLst/>
              <a:rect l="l" t="t" r="r" b="b"/>
              <a:pathLst>
                <a:path w="67100" h="24401" extrusionOk="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2618550"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1"/>
            <p:cNvSpPr/>
            <p:nvPr/>
          </p:nvSpPr>
          <p:spPr>
            <a:xfrm>
              <a:off x="3991025" y="2159425"/>
              <a:ext cx="152525" cy="610025"/>
            </a:xfrm>
            <a:custGeom>
              <a:avLst/>
              <a:gdLst/>
              <a:ahLst/>
              <a:cxnLst/>
              <a:rect l="l" t="t" r="r" b="b"/>
              <a:pathLst>
                <a:path w="6101" h="24401" extrusionOk="0">
                  <a:moveTo>
                    <a:pt x="1" y="0"/>
                  </a:moveTo>
                  <a:lnTo>
                    <a:pt x="1" y="24400"/>
                  </a:lnTo>
                  <a:lnTo>
                    <a:pt x="6101" y="244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4296025"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2923550"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456875" y="2159425"/>
              <a:ext cx="381675" cy="610025"/>
            </a:xfrm>
            <a:custGeom>
              <a:avLst/>
              <a:gdLst/>
              <a:ahLst/>
              <a:cxnLst/>
              <a:rect l="l" t="t" r="r" b="b"/>
              <a:pathLst>
                <a:path w="15267" h="24401" extrusionOk="0">
                  <a:moveTo>
                    <a:pt x="9167" y="6100"/>
                  </a:moveTo>
                  <a:lnTo>
                    <a:pt x="9167" y="18300"/>
                  </a:lnTo>
                  <a:lnTo>
                    <a:pt x="6101" y="18300"/>
                  </a:lnTo>
                  <a:lnTo>
                    <a:pt x="6101" y="6100"/>
                  </a:lnTo>
                  <a:close/>
                  <a:moveTo>
                    <a:pt x="1" y="0"/>
                  </a:moveTo>
                  <a:lnTo>
                    <a:pt x="1" y="24400"/>
                  </a:lnTo>
                  <a:lnTo>
                    <a:pt x="15267" y="24400"/>
                  </a:lnTo>
                  <a:lnTo>
                    <a:pt x="15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4601025"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31"/>
          <p:cNvGrpSpPr/>
          <p:nvPr/>
        </p:nvGrpSpPr>
        <p:grpSpPr>
          <a:xfrm>
            <a:off x="5207616" y="2054785"/>
            <a:ext cx="379767" cy="380480"/>
            <a:chOff x="1195500" y="238125"/>
            <a:chExt cx="5209425" cy="5219200"/>
          </a:xfrm>
        </p:grpSpPr>
        <p:sp>
          <p:nvSpPr>
            <p:cNvPr id="220" name="Google Shape;220;p31"/>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31"/>
          <p:cNvCxnSpPr/>
          <p:nvPr/>
        </p:nvCxnSpPr>
        <p:spPr>
          <a:xfrm>
            <a:off x="1670925" y="1881875"/>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259" name="Google Shape;259;p31"/>
          <p:cNvCxnSpPr/>
          <p:nvPr/>
        </p:nvCxnSpPr>
        <p:spPr>
          <a:xfrm>
            <a:off x="5746475" y="1881875"/>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260" name="Google Shape;260;p31"/>
          <p:cNvGrpSpPr/>
          <p:nvPr/>
        </p:nvGrpSpPr>
        <p:grpSpPr>
          <a:xfrm>
            <a:off x="1131976" y="2055046"/>
            <a:ext cx="379958" cy="379958"/>
            <a:chOff x="1190625" y="238125"/>
            <a:chExt cx="5219200" cy="5219200"/>
          </a:xfrm>
        </p:grpSpPr>
        <p:sp>
          <p:nvSpPr>
            <p:cNvPr id="261" name="Google Shape;261;p31"/>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31"/>
          <p:cNvCxnSpPr/>
          <p:nvPr/>
        </p:nvCxnSpPr>
        <p:spPr>
          <a:xfrm>
            <a:off x="1670925" y="3479000"/>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354" name="Google Shape;354;p31"/>
          <p:cNvCxnSpPr/>
          <p:nvPr/>
        </p:nvCxnSpPr>
        <p:spPr>
          <a:xfrm>
            <a:off x="5746475" y="3479000"/>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355" name="Google Shape;355;p31"/>
          <p:cNvGrpSpPr/>
          <p:nvPr/>
        </p:nvGrpSpPr>
        <p:grpSpPr>
          <a:xfrm>
            <a:off x="1132013" y="3640428"/>
            <a:ext cx="379870" cy="403444"/>
            <a:chOff x="1343100" y="238125"/>
            <a:chExt cx="4914225" cy="5219200"/>
          </a:xfrm>
        </p:grpSpPr>
        <p:sp>
          <p:nvSpPr>
            <p:cNvPr id="356" name="Google Shape;356;p31"/>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F79148E-B005-46E7-AD08-99EC25B2BE3F}"/>
              </a:ext>
            </a:extLst>
          </p:cNvPr>
          <p:cNvSpPr>
            <a:spLocks noGrp="1"/>
          </p:cNvSpPr>
          <p:nvPr>
            <p:ph type="subTitle" idx="1"/>
          </p:nvPr>
        </p:nvSpPr>
        <p:spPr>
          <a:xfrm>
            <a:off x="719999" y="341745"/>
            <a:ext cx="7704000" cy="1093800"/>
          </a:xfrm>
        </p:spPr>
        <p:txBody>
          <a:bodyPr/>
          <a:lstStyle/>
          <a:p>
            <a:r>
              <a:rPr lang="en-US" dirty="0"/>
              <a:t>Virtual assistants are now available and are quick and responsive, but there is still a long way to go. The present systems' understanding and dependability must be improved. It has vastly improved.</a:t>
            </a:r>
          </a:p>
          <a:p>
            <a:endParaRPr lang="en-IN" dirty="0"/>
          </a:p>
        </p:txBody>
      </p:sp>
      <p:sp>
        <p:nvSpPr>
          <p:cNvPr id="3" name="Subtitle 2">
            <a:extLst>
              <a:ext uri="{FF2B5EF4-FFF2-40B4-BE49-F238E27FC236}">
                <a16:creationId xmlns:a16="http://schemas.microsoft.com/office/drawing/2014/main" id="{EAFBA268-7A54-48DA-9BD1-B2E63C52A5D6}"/>
              </a:ext>
            </a:extLst>
          </p:cNvPr>
          <p:cNvSpPr>
            <a:spLocks noGrp="1"/>
          </p:cNvSpPr>
          <p:nvPr>
            <p:ph type="subTitle" idx="2"/>
          </p:nvPr>
        </p:nvSpPr>
        <p:spPr>
          <a:xfrm>
            <a:off x="807036" y="2595761"/>
            <a:ext cx="7070149" cy="1093800"/>
          </a:xfrm>
        </p:spPr>
        <p:txBody>
          <a:bodyPr/>
          <a:lstStyle/>
          <a:p>
            <a:r>
              <a:rPr lang="en-US" dirty="0"/>
              <a:t>These helpers' future will be bright. Artificial Intelligence (AI) should be implemented into virtual assistants. Machine Learning and Neural Networks are examples of intelligence. IoT and networks, for example</a:t>
            </a:r>
            <a:endParaRPr lang="en-IN" dirty="0"/>
          </a:p>
        </p:txBody>
      </p:sp>
      <p:sp>
        <p:nvSpPr>
          <p:cNvPr id="4" name="Subtitle 3">
            <a:extLst>
              <a:ext uri="{FF2B5EF4-FFF2-40B4-BE49-F238E27FC236}">
                <a16:creationId xmlns:a16="http://schemas.microsoft.com/office/drawing/2014/main" id="{46FA3034-8321-418D-93B4-DCF797F96C11}"/>
              </a:ext>
            </a:extLst>
          </p:cNvPr>
          <p:cNvSpPr>
            <a:spLocks noGrp="1"/>
          </p:cNvSpPr>
          <p:nvPr>
            <p:ph type="subTitle" idx="3"/>
          </p:nvPr>
        </p:nvSpPr>
        <p:spPr>
          <a:xfrm>
            <a:off x="202416" y="1693637"/>
            <a:ext cx="8467510" cy="1093800"/>
          </a:xfrm>
        </p:spPr>
        <p:txBody>
          <a:bodyPr/>
          <a:lstStyle/>
          <a:p>
            <a:r>
              <a:rPr lang="en-US" dirty="0"/>
              <a:t>Today's aides are still insufficient. In critical situations, it's dependable.</a:t>
            </a:r>
          </a:p>
          <a:p>
            <a:endParaRPr lang="en-IN" dirty="0"/>
          </a:p>
        </p:txBody>
      </p:sp>
      <p:sp>
        <p:nvSpPr>
          <p:cNvPr id="8" name="Title 7">
            <a:extLst>
              <a:ext uri="{FF2B5EF4-FFF2-40B4-BE49-F238E27FC236}">
                <a16:creationId xmlns:a16="http://schemas.microsoft.com/office/drawing/2014/main" id="{C9A09DC2-1A0E-4224-A4E6-A72FB4B252BC}"/>
              </a:ext>
            </a:extLst>
          </p:cNvPr>
          <p:cNvSpPr>
            <a:spLocks noGrp="1"/>
          </p:cNvSpPr>
          <p:nvPr>
            <p:ph type="title" idx="6"/>
          </p:nvPr>
        </p:nvSpPr>
        <p:spPr>
          <a:xfrm>
            <a:off x="678799" y="55395"/>
            <a:ext cx="7704000" cy="572700"/>
          </a:xfrm>
        </p:spPr>
        <p:txBody>
          <a:bodyPr/>
          <a:lstStyle/>
          <a:p>
            <a:r>
              <a:rPr lang="en-US" dirty="0"/>
              <a:t>Future Scope </a:t>
            </a:r>
            <a:endParaRPr lang="en-IN" dirty="0"/>
          </a:p>
        </p:txBody>
      </p:sp>
      <p:sp>
        <p:nvSpPr>
          <p:cNvPr id="9" name="Google Shape;166;p29">
            <a:extLst>
              <a:ext uri="{FF2B5EF4-FFF2-40B4-BE49-F238E27FC236}">
                <a16:creationId xmlns:a16="http://schemas.microsoft.com/office/drawing/2014/main" id="{E136CC46-40D0-446B-8243-42809D50BE4F}"/>
              </a:ext>
            </a:extLst>
          </p:cNvPr>
          <p:cNvSpPr txBox="1">
            <a:spLocks/>
          </p:cNvSpPr>
          <p:nvPr/>
        </p:nvSpPr>
        <p:spPr>
          <a:xfrm>
            <a:off x="515275" y="3947653"/>
            <a:ext cx="8113449" cy="73492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1400"/>
              <a:buFont typeface="Rajdhani"/>
              <a:buNone/>
              <a:defRPr sz="18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r>
              <a:rPr lang="en-US" sz="1400" b="0" dirty="0"/>
              <a:t>What virtual assistants can accomplish is far beyond what we now have, achieved up until now Jarvis is a virtual reality that most of us have seen</a:t>
            </a:r>
          </a:p>
        </p:txBody>
      </p:sp>
      <p:sp>
        <p:nvSpPr>
          <p:cNvPr id="10" name="Google Shape;166;p29">
            <a:extLst>
              <a:ext uri="{FF2B5EF4-FFF2-40B4-BE49-F238E27FC236}">
                <a16:creationId xmlns:a16="http://schemas.microsoft.com/office/drawing/2014/main" id="{764BD673-97F7-45C5-A723-5380D1700B61}"/>
              </a:ext>
            </a:extLst>
          </p:cNvPr>
          <p:cNvSpPr txBox="1">
            <a:spLocks/>
          </p:cNvSpPr>
          <p:nvPr/>
        </p:nvSpPr>
        <p:spPr>
          <a:xfrm>
            <a:off x="474074" y="1326175"/>
            <a:ext cx="8113449" cy="73492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1400"/>
              <a:buFont typeface="Rajdhani"/>
              <a:buNone/>
              <a:defRPr sz="18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r>
              <a:rPr lang="en-US" sz="1400" b="0" dirty="0"/>
              <a:t>With the addition of these, we shall be able to reach new heights thanks to technological advancements. What really is the situation?</a:t>
            </a:r>
          </a:p>
        </p:txBody>
      </p:sp>
      <p:cxnSp>
        <p:nvCxnSpPr>
          <p:cNvPr id="11" name="Google Shape;167;p29">
            <a:extLst>
              <a:ext uri="{FF2B5EF4-FFF2-40B4-BE49-F238E27FC236}">
                <a16:creationId xmlns:a16="http://schemas.microsoft.com/office/drawing/2014/main" id="{E6A54741-82FD-4470-ACAA-784347DD39EC}"/>
              </a:ext>
            </a:extLst>
          </p:cNvPr>
          <p:cNvCxnSpPr>
            <a:cxnSpLocks/>
          </p:cNvCxnSpPr>
          <p:nvPr/>
        </p:nvCxnSpPr>
        <p:spPr>
          <a:xfrm flipH="1" flipV="1">
            <a:off x="2813470" y="1305486"/>
            <a:ext cx="3057283" cy="18555"/>
          </a:xfrm>
          <a:prstGeom prst="straightConnector1">
            <a:avLst/>
          </a:prstGeom>
          <a:noFill/>
          <a:ln w="19050" cap="flat" cmpd="sng">
            <a:solidFill>
              <a:schemeClr val="lt2"/>
            </a:solidFill>
            <a:prstDash val="solid"/>
            <a:round/>
            <a:headEnd type="oval" w="med" len="med"/>
            <a:tailEnd type="oval" w="med" len="med"/>
          </a:ln>
        </p:spPr>
      </p:cxnSp>
      <p:cxnSp>
        <p:nvCxnSpPr>
          <p:cNvPr id="12" name="Google Shape;167;p29">
            <a:extLst>
              <a:ext uri="{FF2B5EF4-FFF2-40B4-BE49-F238E27FC236}">
                <a16:creationId xmlns:a16="http://schemas.microsoft.com/office/drawing/2014/main" id="{6ADB4F1B-35B0-47B6-A739-7652F656C314}"/>
              </a:ext>
            </a:extLst>
          </p:cNvPr>
          <p:cNvCxnSpPr>
            <a:cxnSpLocks/>
          </p:cNvCxnSpPr>
          <p:nvPr/>
        </p:nvCxnSpPr>
        <p:spPr>
          <a:xfrm flipH="1" flipV="1">
            <a:off x="2349409" y="2052525"/>
            <a:ext cx="3985404" cy="17149"/>
          </a:xfrm>
          <a:prstGeom prst="straightConnector1">
            <a:avLst/>
          </a:prstGeom>
          <a:noFill/>
          <a:ln w="19050" cap="flat" cmpd="sng">
            <a:solidFill>
              <a:schemeClr val="lt2"/>
            </a:solidFill>
            <a:prstDash val="solid"/>
            <a:round/>
            <a:headEnd type="oval" w="med" len="med"/>
            <a:tailEnd type="oval" w="med" len="med"/>
          </a:ln>
        </p:spPr>
      </p:cxnSp>
      <p:cxnSp>
        <p:nvCxnSpPr>
          <p:cNvPr id="16" name="Google Shape;167;p29">
            <a:extLst>
              <a:ext uri="{FF2B5EF4-FFF2-40B4-BE49-F238E27FC236}">
                <a16:creationId xmlns:a16="http://schemas.microsoft.com/office/drawing/2014/main" id="{8C7DE2B7-5DDD-41CB-A6FC-2363D2664FBB}"/>
              </a:ext>
            </a:extLst>
          </p:cNvPr>
          <p:cNvCxnSpPr>
            <a:cxnSpLocks/>
          </p:cNvCxnSpPr>
          <p:nvPr/>
        </p:nvCxnSpPr>
        <p:spPr>
          <a:xfrm flipH="1">
            <a:off x="1684972" y="2728367"/>
            <a:ext cx="5774053" cy="1"/>
          </a:xfrm>
          <a:prstGeom prst="straightConnector1">
            <a:avLst/>
          </a:prstGeom>
          <a:noFill/>
          <a:ln w="19050" cap="flat" cmpd="sng">
            <a:solidFill>
              <a:schemeClr val="lt2"/>
            </a:solidFill>
            <a:prstDash val="solid"/>
            <a:round/>
            <a:headEnd type="oval" w="med" len="med"/>
            <a:tailEnd type="oval" w="med" len="med"/>
          </a:ln>
        </p:spPr>
      </p:cxnSp>
      <p:cxnSp>
        <p:nvCxnSpPr>
          <p:cNvPr id="19" name="Google Shape;167;p29">
            <a:extLst>
              <a:ext uri="{FF2B5EF4-FFF2-40B4-BE49-F238E27FC236}">
                <a16:creationId xmlns:a16="http://schemas.microsoft.com/office/drawing/2014/main" id="{5E28E251-A195-4C4D-8717-3339B59FF844}"/>
              </a:ext>
            </a:extLst>
          </p:cNvPr>
          <p:cNvCxnSpPr>
            <a:cxnSpLocks/>
          </p:cNvCxnSpPr>
          <p:nvPr/>
        </p:nvCxnSpPr>
        <p:spPr>
          <a:xfrm flipH="1" flipV="1">
            <a:off x="720000" y="3860966"/>
            <a:ext cx="7662799" cy="27618"/>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2518310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11568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Conclusion</a:t>
            </a:r>
            <a:endParaRPr lang="en-IN" sz="3000" dirty="0"/>
          </a:p>
        </p:txBody>
      </p:sp>
      <p:sp>
        <p:nvSpPr>
          <p:cNvPr id="161" name="Google Shape;161;p29"/>
          <p:cNvSpPr txBox="1">
            <a:spLocks noGrp="1"/>
          </p:cNvSpPr>
          <p:nvPr>
            <p:ph type="subTitle" idx="1"/>
          </p:nvPr>
        </p:nvSpPr>
        <p:spPr>
          <a:xfrm>
            <a:off x="720000" y="1017825"/>
            <a:ext cx="7704000" cy="972000"/>
          </a:xfrm>
          <a:prstGeom prst="rect">
            <a:avLst/>
          </a:prstGeom>
        </p:spPr>
        <p:txBody>
          <a:bodyPr spcFirstLastPara="1" wrap="square" lIns="91425" tIns="91425" rIns="91425" bIns="91425" anchor="ctr" anchorCtr="0">
            <a:noAutofit/>
          </a:bodyPr>
          <a:lstStyle/>
          <a:p>
            <a:pPr marL="0" indent="0">
              <a:spcAft>
                <a:spcPts val="1600"/>
              </a:spcAft>
            </a:pPr>
            <a:r>
              <a:rPr lang="en-US" sz="1600" dirty="0"/>
              <a:t>The desktop assistant's efficiency has been greatly increased in terms of functionality, and it also monitors the user's security using voice recognition technologies.</a:t>
            </a:r>
          </a:p>
          <a:p>
            <a:pPr marL="0" lvl="0" indent="0" algn="ctr" rtl="0">
              <a:spcBef>
                <a:spcPts val="0"/>
              </a:spcBef>
              <a:spcAft>
                <a:spcPts val="1600"/>
              </a:spcAft>
              <a:buNone/>
            </a:pPr>
            <a:endParaRPr lang="en-US" sz="1600" dirty="0"/>
          </a:p>
        </p:txBody>
      </p:sp>
      <p:sp>
        <p:nvSpPr>
          <p:cNvPr id="162" name="Google Shape;162;p29"/>
          <p:cNvSpPr txBox="1">
            <a:spLocks noGrp="1"/>
          </p:cNvSpPr>
          <p:nvPr>
            <p:ph type="subTitle" idx="2"/>
          </p:nvPr>
        </p:nvSpPr>
        <p:spPr>
          <a:xfrm>
            <a:off x="845504" y="2883954"/>
            <a:ext cx="7194200" cy="972000"/>
          </a:xfrm>
          <a:prstGeom prst="rect">
            <a:avLst/>
          </a:prstGeom>
        </p:spPr>
        <p:txBody>
          <a:bodyPr spcFirstLastPara="1" wrap="square" lIns="91425" tIns="91425" rIns="91425" bIns="91425" anchor="ctr" anchorCtr="0">
            <a:noAutofit/>
          </a:bodyPr>
          <a:lstStyle/>
          <a:p>
            <a:pPr marL="0" indent="0">
              <a:spcAft>
                <a:spcPts val="1600"/>
              </a:spcAft>
            </a:pPr>
            <a:r>
              <a:rPr lang="en-US" sz="1600" dirty="0"/>
              <a:t>With significant features, this assistant is also focused on the user interface, which is necessary because Cortana lacks a user-friendly interface. A new desktop assistant is required to provide next-generation services, allowing us to make desktops as user-friendly as mobile devices.</a:t>
            </a:r>
          </a:p>
          <a:p>
            <a:pPr marL="0" lvl="0" indent="0" algn="ctr" rtl="0">
              <a:spcBef>
                <a:spcPts val="0"/>
              </a:spcBef>
              <a:spcAft>
                <a:spcPts val="1600"/>
              </a:spcAft>
              <a:buNone/>
            </a:pPr>
            <a:endParaRPr sz="1600" dirty="0"/>
          </a:p>
        </p:txBody>
      </p:sp>
      <p:sp>
        <p:nvSpPr>
          <p:cNvPr id="163" name="Google Shape;163;p29"/>
          <p:cNvSpPr txBox="1">
            <a:spLocks noGrp="1"/>
          </p:cNvSpPr>
          <p:nvPr>
            <p:ph type="subTitle" idx="3"/>
          </p:nvPr>
        </p:nvSpPr>
        <p:spPr>
          <a:xfrm>
            <a:off x="515275" y="1449480"/>
            <a:ext cx="8113449" cy="972000"/>
          </a:xfrm>
          <a:prstGeom prst="rect">
            <a:avLst/>
          </a:prstGeom>
        </p:spPr>
        <p:txBody>
          <a:bodyPr spcFirstLastPara="1" wrap="square" lIns="91425" tIns="91425" rIns="91425" bIns="91425" anchor="ctr" anchorCtr="0">
            <a:noAutofit/>
          </a:bodyPr>
          <a:lstStyle/>
          <a:p>
            <a:r>
              <a:rPr lang="en-US" sz="1600" dirty="0"/>
              <a:t>It's called advanced desktop assistant since it includes a lot of sophisticated capabilities that Microsoft Cortana doesn't have.</a:t>
            </a:r>
          </a:p>
        </p:txBody>
      </p:sp>
      <p:sp>
        <p:nvSpPr>
          <p:cNvPr id="166" name="Google Shape;166;p29"/>
          <p:cNvSpPr txBox="1">
            <a:spLocks noGrp="1"/>
          </p:cNvSpPr>
          <p:nvPr>
            <p:ph type="title" idx="5"/>
          </p:nvPr>
        </p:nvSpPr>
        <p:spPr>
          <a:xfrm>
            <a:off x="515275" y="3947653"/>
            <a:ext cx="8113449" cy="734925"/>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1600" b="0" dirty="0">
                <a:latin typeface="Fira Sans Condensed" panose="020B0503050000020004" pitchFamily="34" charset="0"/>
              </a:rPr>
              <a:t>The Contact’s Application is used to store the client's contact details and also encourages the customer to make a call or send an SMS to other people individual who is using the chemical stored in this app</a:t>
            </a:r>
            <a:endParaRPr sz="1600" b="0" dirty="0">
              <a:latin typeface="Fira Sans Condensed" panose="020B0503050000020004" pitchFamily="34" charset="0"/>
            </a:endParaRPr>
          </a:p>
        </p:txBody>
      </p:sp>
      <p:cxnSp>
        <p:nvCxnSpPr>
          <p:cNvPr id="167" name="Google Shape;167;p29"/>
          <p:cNvCxnSpPr>
            <a:cxnSpLocks/>
          </p:cNvCxnSpPr>
          <p:nvPr/>
        </p:nvCxnSpPr>
        <p:spPr>
          <a:xfrm flipH="1" flipV="1">
            <a:off x="2796217" y="1550612"/>
            <a:ext cx="3057283" cy="18555"/>
          </a:xfrm>
          <a:prstGeom prst="straightConnector1">
            <a:avLst/>
          </a:prstGeom>
          <a:noFill/>
          <a:ln w="19050" cap="flat" cmpd="sng">
            <a:solidFill>
              <a:schemeClr val="lt2"/>
            </a:solidFill>
            <a:prstDash val="solid"/>
            <a:round/>
            <a:headEnd type="oval" w="med" len="med"/>
            <a:tailEnd type="oval" w="med" len="med"/>
          </a:ln>
        </p:spPr>
      </p:cxnSp>
      <p:cxnSp>
        <p:nvCxnSpPr>
          <p:cNvPr id="168" name="Google Shape;168;p29"/>
          <p:cNvCxnSpPr>
            <a:cxnSpLocks/>
          </p:cNvCxnSpPr>
          <p:nvPr/>
        </p:nvCxnSpPr>
        <p:spPr>
          <a:xfrm flipH="1">
            <a:off x="2277374" y="2421480"/>
            <a:ext cx="4330460" cy="0"/>
          </a:xfrm>
          <a:prstGeom prst="straightConnector1">
            <a:avLst/>
          </a:prstGeom>
          <a:noFill/>
          <a:ln w="19050" cap="flat" cmpd="sng">
            <a:solidFill>
              <a:schemeClr val="lt2"/>
            </a:solidFill>
            <a:prstDash val="solid"/>
            <a:round/>
            <a:headEnd type="oval" w="med" len="med"/>
            <a:tailEnd type="oval" w="med" len="med"/>
          </a:ln>
        </p:spPr>
      </p:cxnSp>
      <p:cxnSp>
        <p:nvCxnSpPr>
          <p:cNvPr id="169" name="Google Shape;169;p29"/>
          <p:cNvCxnSpPr>
            <a:cxnSpLocks/>
          </p:cNvCxnSpPr>
          <p:nvPr/>
        </p:nvCxnSpPr>
        <p:spPr>
          <a:xfrm flipH="1">
            <a:off x="1388851" y="3722925"/>
            <a:ext cx="6366296"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8"/>
        <p:cNvGrpSpPr/>
        <p:nvPr/>
      </p:nvGrpSpPr>
      <p:grpSpPr>
        <a:xfrm>
          <a:off x="0" y="0"/>
          <a:ext cx="0" cy="0"/>
          <a:chOff x="0" y="0"/>
          <a:chExt cx="0" cy="0"/>
        </a:xfrm>
      </p:grpSpPr>
      <p:sp>
        <p:nvSpPr>
          <p:cNvPr id="699" name="Google Shape;699;p36"/>
          <p:cNvSpPr txBox="1">
            <a:spLocks noGrp="1"/>
          </p:cNvSpPr>
          <p:nvPr>
            <p:ph type="title"/>
          </p:nvPr>
        </p:nvSpPr>
        <p:spPr>
          <a:xfrm>
            <a:off x="719671" y="21617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u="sng" dirty="0"/>
              <a:t>References</a:t>
            </a:r>
            <a:endParaRPr u="sng" dirty="0"/>
          </a:p>
        </p:txBody>
      </p:sp>
      <p:sp>
        <p:nvSpPr>
          <p:cNvPr id="700" name="Google Shape;700;p36"/>
          <p:cNvSpPr txBox="1">
            <a:spLocks noGrp="1"/>
          </p:cNvSpPr>
          <p:nvPr>
            <p:ph type="subTitle" idx="4294967295"/>
          </p:nvPr>
        </p:nvSpPr>
        <p:spPr>
          <a:xfrm>
            <a:off x="275854" y="3540503"/>
            <a:ext cx="4623850" cy="783900"/>
          </a:xfrm>
          <a:prstGeom prst="rect">
            <a:avLst/>
          </a:prstGeom>
        </p:spPr>
        <p:txBody>
          <a:bodyPr spcFirstLastPara="1" wrap="square" lIns="91425" tIns="91425" rIns="91425" bIns="0" anchor="t" anchorCtr="0">
            <a:noAutofit/>
          </a:bodyPr>
          <a:lstStyle/>
          <a:p>
            <a:pPr marL="342900" lvl="0" indent="-342900">
              <a:lnSpc>
                <a:spcPts val="1430"/>
              </a:lnSpc>
              <a:buSzPts val="1400"/>
              <a:buFont typeface="Wingdings" panose="05000000000000000000" pitchFamily="2" charset="2"/>
              <a:buChar char=""/>
              <a:tabLst>
                <a:tab pos="398780" algn="l"/>
              </a:tabLst>
            </a:pPr>
            <a:r>
              <a:rPr lang="en-US" sz="1800" dirty="0">
                <a:latin typeface="Rajdhani" panose="020B0604020202020204" charset="0"/>
                <a:ea typeface="Times New Roman" panose="02020603050405020304" pitchFamily="18" charset="0"/>
                <a:cs typeface="Rajdhani" panose="020B0604020202020204" charset="0"/>
              </a:rPr>
              <a:t>  </a:t>
            </a:r>
            <a:r>
              <a:rPr lang="en-US" sz="1800" dirty="0">
                <a:solidFill>
                  <a:srgbClr val="0000FF"/>
                </a:solidFill>
                <a:effectLst/>
                <a:latin typeface="Rajdhani" panose="020B0604020202020204" charset="0"/>
                <a:ea typeface="Times New Roman" panose="02020603050405020304" pitchFamily="18" charset="0"/>
                <a:cs typeface="Rajdhani" panose="020B0604020202020204" charset="0"/>
                <a:hlinkClick r:id="rId4"/>
              </a:rPr>
              <a:t>www.stackoverflow.com</a:t>
            </a:r>
            <a:endParaRPr lang="en-IN" sz="1800" dirty="0">
              <a:effectLst/>
              <a:latin typeface="Rajdhani" panose="020B0604020202020204" charset="0"/>
              <a:ea typeface="Times New Roman" panose="02020603050405020304" pitchFamily="18" charset="0"/>
              <a:cs typeface="Rajdhani" panose="020B0604020202020204" charset="0"/>
            </a:endParaRPr>
          </a:p>
          <a:p>
            <a:r>
              <a:rPr lang="en-US" sz="1800" u="sng" dirty="0">
                <a:solidFill>
                  <a:schemeClr val="tx2"/>
                </a:solidFill>
                <a:effectLst/>
                <a:latin typeface="Rajdhani" panose="020B0604020202020204" charset="0"/>
                <a:ea typeface="Times New Roman" panose="02020603050405020304" pitchFamily="18" charset="0"/>
                <a:cs typeface="Rajdhani" panose="020B0604020202020204" charset="0"/>
              </a:rPr>
              <a:t> www.pythonprogramming.net</a:t>
            </a:r>
            <a:endParaRPr lang="en-IN" sz="1800" u="sng" dirty="0">
              <a:solidFill>
                <a:schemeClr val="tx2"/>
              </a:solidFill>
              <a:effectLst/>
              <a:latin typeface="Rajdhani" panose="020B0604020202020204" charset="0"/>
              <a:ea typeface="Times New Roman" panose="02020603050405020304" pitchFamily="18" charset="0"/>
              <a:cs typeface="Rajdhani" panose="020B0604020202020204" charset="0"/>
            </a:endParaRPr>
          </a:p>
          <a:p>
            <a:r>
              <a:rPr lang="en-US" sz="1800" dirty="0">
                <a:solidFill>
                  <a:srgbClr val="0000FF"/>
                </a:solidFill>
                <a:latin typeface="Rajdhani" panose="020B0604020202020204" charset="0"/>
                <a:ea typeface="Times New Roman" panose="02020603050405020304" pitchFamily="18" charset="0"/>
                <a:cs typeface="Rajdhani" panose="020B0604020202020204" charset="0"/>
                <a:hlinkClick r:id="rId5"/>
              </a:rPr>
              <a:t>   </a:t>
            </a:r>
            <a:r>
              <a:rPr lang="en-US" sz="1800" dirty="0">
                <a:solidFill>
                  <a:srgbClr val="0000FF"/>
                </a:solidFill>
                <a:effectLst/>
                <a:latin typeface="Rajdhani" panose="020B0604020202020204" charset="0"/>
                <a:ea typeface="Times New Roman" panose="02020603050405020304" pitchFamily="18" charset="0"/>
                <a:cs typeface="Rajdhani" panose="020B0604020202020204" charset="0"/>
                <a:hlinkClick r:id="rId5"/>
              </a:rPr>
              <a:t>www.codecademy.com</a:t>
            </a:r>
            <a:endParaRPr lang="en-IN" sz="1800" dirty="0">
              <a:effectLst/>
              <a:latin typeface="Rajdhani" panose="020B0604020202020204" charset="0"/>
              <a:ea typeface="Times New Roman" panose="02020603050405020304" pitchFamily="18" charset="0"/>
              <a:cs typeface="Rajdhani" panose="020B0604020202020204" charset="0"/>
            </a:endParaRPr>
          </a:p>
          <a:p>
            <a:r>
              <a:rPr lang="en-US" sz="1800" dirty="0">
                <a:effectLst/>
                <a:latin typeface="Rajdhani" panose="020B0604020202020204" charset="0"/>
                <a:ea typeface="Times New Roman" panose="02020603050405020304" pitchFamily="18" charset="0"/>
                <a:cs typeface="Rajdhani" panose="020B0604020202020204" charset="0"/>
              </a:rPr>
              <a:t>     </a:t>
            </a:r>
            <a:r>
              <a:rPr lang="en-US" sz="1800" dirty="0">
                <a:solidFill>
                  <a:srgbClr val="0000FF"/>
                </a:solidFill>
                <a:effectLst/>
                <a:latin typeface="Rajdhani" panose="020B0604020202020204" charset="0"/>
                <a:ea typeface="Times New Roman" panose="02020603050405020304" pitchFamily="18" charset="0"/>
                <a:cs typeface="Rajdhani" panose="020B0604020202020204" charset="0"/>
                <a:hlinkClick r:id="rId6"/>
              </a:rPr>
              <a:t>www.tutorialspoint.com</a:t>
            </a:r>
            <a:endParaRPr lang="en-IN" sz="1800" dirty="0">
              <a:effectLst/>
              <a:latin typeface="Rajdhani" panose="020B0604020202020204" charset="0"/>
              <a:ea typeface="Times New Roman" panose="02020603050405020304" pitchFamily="18" charset="0"/>
              <a:cs typeface="Rajdhani" panose="020B0604020202020204" charset="0"/>
            </a:endParaRPr>
          </a:p>
          <a:p>
            <a:pPr marL="0" lvl="0" indent="0" algn="ctr" rtl="0">
              <a:lnSpc>
                <a:spcPct val="100000"/>
              </a:lnSpc>
              <a:spcBef>
                <a:spcPts val="0"/>
              </a:spcBef>
              <a:spcAft>
                <a:spcPts val="1600"/>
              </a:spcAft>
              <a:buNone/>
            </a:pPr>
            <a:endParaRPr sz="1400" dirty="0"/>
          </a:p>
        </p:txBody>
      </p:sp>
      <p:sp>
        <p:nvSpPr>
          <p:cNvPr id="702" name="Google Shape;702;p36"/>
          <p:cNvSpPr txBox="1">
            <a:spLocks noGrp="1"/>
          </p:cNvSpPr>
          <p:nvPr>
            <p:ph type="subTitle" idx="4294967295"/>
          </p:nvPr>
        </p:nvSpPr>
        <p:spPr>
          <a:xfrm>
            <a:off x="2472148" y="1186124"/>
            <a:ext cx="7532225" cy="987000"/>
          </a:xfrm>
          <a:prstGeom prst="rect">
            <a:avLst/>
          </a:prstGeom>
        </p:spPr>
        <p:txBody>
          <a:bodyPr spcFirstLastPara="1" wrap="square" lIns="91425" tIns="91425" rIns="91425" bIns="0" anchor="b" anchorCtr="0">
            <a:noAutofit/>
          </a:bodyPr>
          <a:lstStyle/>
          <a:p>
            <a:pPr marL="342900" lvl="0" indent="-342900">
              <a:spcBef>
                <a:spcPts val="1260"/>
              </a:spcBef>
              <a:spcAft>
                <a:spcPts val="0"/>
              </a:spcAft>
              <a:buSzPts val="800"/>
              <a:buFont typeface="Symbol" panose="05050102010706020507" pitchFamily="18" charset="2"/>
              <a:buChar char=""/>
              <a:tabLst>
                <a:tab pos="561340" algn="l"/>
                <a:tab pos="561975" algn="l"/>
              </a:tabLst>
            </a:pPr>
            <a:r>
              <a:rPr lang="en-US" sz="1800" dirty="0">
                <a:effectLst/>
                <a:latin typeface="Times New Roman" panose="02020603050405020304" pitchFamily="18" charset="0"/>
                <a:ea typeface="Symbol" panose="05050102010706020507" pitchFamily="18" charset="2"/>
                <a:cs typeface="Symbol" panose="05050102010706020507" pitchFamily="18" charset="2"/>
              </a:rPr>
              <a:t>Python Programming -Kiran</a:t>
            </a:r>
            <a:r>
              <a:rPr lang="en-US" sz="1800" spc="1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Gurbani</a:t>
            </a:r>
            <a:endParaRPr lang="en-IN" sz="1800" dirty="0">
              <a:effectLst/>
              <a:latin typeface="Times New Roman" panose="02020603050405020304" pitchFamily="18" charset="0"/>
              <a:ea typeface="Symbol" panose="05050102010706020507" pitchFamily="18" charset="2"/>
              <a:cs typeface="Symbol" panose="05050102010706020507" pitchFamily="18" charset="2"/>
            </a:endParaRPr>
          </a:p>
          <a:p>
            <a:pPr marL="342900" lvl="0" indent="-342900">
              <a:spcBef>
                <a:spcPts val="160"/>
              </a:spcBef>
              <a:spcAft>
                <a:spcPts val="0"/>
              </a:spcAft>
              <a:buSzPts val="800"/>
              <a:buFont typeface="Symbol" panose="05050102010706020507" pitchFamily="18" charset="2"/>
              <a:buChar char=""/>
              <a:tabLst>
                <a:tab pos="561340" algn="l"/>
                <a:tab pos="561975" algn="l"/>
              </a:tabLst>
            </a:pPr>
            <a:r>
              <a:rPr lang="en-US" sz="1800" dirty="0">
                <a:effectLst/>
                <a:latin typeface="Times New Roman" panose="02020603050405020304" pitchFamily="18" charset="0"/>
                <a:ea typeface="Symbol" panose="05050102010706020507" pitchFamily="18" charset="2"/>
                <a:cs typeface="Symbol" panose="05050102010706020507" pitchFamily="18" charset="2"/>
              </a:rPr>
              <a:t>Learning Python – Mark</a:t>
            </a:r>
            <a:r>
              <a:rPr lang="en-US" sz="1800" spc="-10"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Lutz</a:t>
            </a:r>
            <a:endParaRPr lang="en-IN" sz="1800" dirty="0">
              <a:effectLst/>
              <a:latin typeface="Times New Roman" panose="02020603050405020304" pitchFamily="18" charset="0"/>
              <a:ea typeface="Symbol" panose="05050102010706020507" pitchFamily="18" charset="2"/>
              <a:cs typeface="Symbol" panose="05050102010706020507" pitchFamily="18" charset="2"/>
            </a:endParaRPr>
          </a:p>
          <a:p>
            <a:pPr marL="342900" lvl="0" indent="-342900">
              <a:spcBef>
                <a:spcPts val="170"/>
              </a:spcBef>
              <a:spcAft>
                <a:spcPts val="0"/>
              </a:spcAft>
              <a:buSzPts val="800"/>
              <a:buFont typeface="Symbol" panose="05050102010706020507" pitchFamily="18" charset="2"/>
              <a:buChar char=""/>
              <a:tabLst>
                <a:tab pos="561340" algn="l"/>
                <a:tab pos="561975" algn="l"/>
              </a:tabLst>
            </a:pPr>
            <a:r>
              <a:rPr lang="en-US" sz="1800" dirty="0">
                <a:effectLst/>
                <a:latin typeface="Times New Roman" panose="02020603050405020304" pitchFamily="18" charset="0"/>
                <a:ea typeface="Symbol" panose="05050102010706020507" pitchFamily="18" charset="2"/>
                <a:cs typeface="Symbol" panose="05050102010706020507" pitchFamily="18" charset="2"/>
              </a:rPr>
              <a:t>Hands-on Machine Learning with Scikit-Learn</a:t>
            </a:r>
            <a:r>
              <a:rPr lang="en-US" sz="1800" spc="-20"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(O’Reilly)</a:t>
            </a:r>
            <a:endParaRPr lang="en-IN" sz="1800" dirty="0">
              <a:effectLst/>
              <a:latin typeface="Times New Roman" panose="02020603050405020304" pitchFamily="18" charset="0"/>
              <a:ea typeface="Symbol" panose="05050102010706020507" pitchFamily="18" charset="2"/>
              <a:cs typeface="Symbol" panose="05050102010706020507" pitchFamily="18" charset="2"/>
            </a:endParaRPr>
          </a:p>
        </p:txBody>
      </p:sp>
      <p:sp>
        <p:nvSpPr>
          <p:cNvPr id="703" name="Google Shape;703;p36"/>
          <p:cNvSpPr txBox="1">
            <a:spLocks noGrp="1"/>
          </p:cNvSpPr>
          <p:nvPr>
            <p:ph type="subTitle" idx="4294967295"/>
          </p:nvPr>
        </p:nvSpPr>
        <p:spPr>
          <a:xfrm>
            <a:off x="6238261" y="3605735"/>
            <a:ext cx="3228980" cy="423672"/>
          </a:xfrm>
          <a:prstGeom prst="rect">
            <a:avLst/>
          </a:prstGeom>
        </p:spPr>
        <p:txBody>
          <a:bodyPr spcFirstLastPara="1" wrap="square" lIns="91425" tIns="91425" rIns="91425" bIns="0" anchor="t" anchorCtr="0">
            <a:noAutofit/>
          </a:bodyPr>
          <a:lstStyle/>
          <a:p>
            <a:pPr marL="342900" lvl="0" indent="-342900">
              <a:spcBef>
                <a:spcPts val="1260"/>
              </a:spcBef>
              <a:spcAft>
                <a:spcPts val="0"/>
              </a:spcAft>
              <a:buSzPts val="800"/>
              <a:buFont typeface="Symbol" panose="05050102010706020507" pitchFamily="18" charset="2"/>
              <a:buChar char=""/>
              <a:tabLst>
                <a:tab pos="561340" algn="l"/>
                <a:tab pos="561975" algn="l"/>
              </a:tabLst>
            </a:pPr>
            <a:r>
              <a:rPr lang="en-US" sz="1800" dirty="0">
                <a:effectLst/>
                <a:latin typeface="Times New Roman" panose="02020603050405020304" pitchFamily="18" charset="0"/>
                <a:ea typeface="Symbol" panose="05050102010706020507" pitchFamily="18" charset="2"/>
                <a:cs typeface="Symbol" panose="05050102010706020507" pitchFamily="18" charset="2"/>
              </a:rPr>
              <a:t>Code with</a:t>
            </a:r>
            <a:r>
              <a:rPr lang="en-US" sz="1800" spc="-10"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Harry</a:t>
            </a:r>
            <a:endParaRPr lang="en-IN" sz="1800" dirty="0">
              <a:effectLst/>
              <a:latin typeface="Times New Roman" panose="02020603050405020304" pitchFamily="18" charset="0"/>
              <a:ea typeface="Symbol" panose="05050102010706020507" pitchFamily="18" charset="2"/>
              <a:cs typeface="Symbol" panose="05050102010706020507" pitchFamily="18" charset="2"/>
            </a:endParaRPr>
          </a:p>
          <a:p>
            <a:pPr marL="342900" lvl="0" indent="-342900">
              <a:spcBef>
                <a:spcPts val="160"/>
              </a:spcBef>
              <a:spcAft>
                <a:spcPts val="0"/>
              </a:spcAft>
              <a:buSzPts val="800"/>
              <a:buFont typeface="Symbol" panose="05050102010706020507" pitchFamily="18" charset="2"/>
              <a:buChar char=""/>
              <a:tabLst>
                <a:tab pos="561340" algn="l"/>
                <a:tab pos="561975" algn="l"/>
              </a:tabLst>
            </a:pPr>
            <a:r>
              <a:rPr lang="en-US" sz="1800" dirty="0" err="1">
                <a:effectLst/>
                <a:latin typeface="Times New Roman" panose="02020603050405020304" pitchFamily="18" charset="0"/>
                <a:ea typeface="Symbol" panose="05050102010706020507" pitchFamily="18" charset="2"/>
                <a:cs typeface="Symbol" panose="05050102010706020507" pitchFamily="18" charset="2"/>
              </a:rPr>
              <a:t>Edureka</a:t>
            </a:r>
            <a:r>
              <a:rPr lang="en-US" sz="1800" dirty="0">
                <a:effectLst/>
                <a:latin typeface="Times New Roman" panose="02020603050405020304" pitchFamily="18" charset="0"/>
                <a:ea typeface="Symbol" panose="05050102010706020507" pitchFamily="18" charset="2"/>
                <a:cs typeface="Symbol" panose="05050102010706020507" pitchFamily="18" charset="2"/>
              </a:rPr>
              <a:t>!</a:t>
            </a:r>
            <a:endParaRPr lang="en-IN" sz="1800" dirty="0">
              <a:effectLst/>
              <a:latin typeface="Times New Roman" panose="02020603050405020304" pitchFamily="18" charset="0"/>
              <a:ea typeface="Symbol" panose="05050102010706020507" pitchFamily="18" charset="2"/>
              <a:cs typeface="Symbol" panose="05050102010706020507" pitchFamily="18" charset="2"/>
            </a:endParaRPr>
          </a:p>
          <a:p>
            <a:pPr marL="342900" lvl="0" indent="-342900">
              <a:spcBef>
                <a:spcPts val="170"/>
              </a:spcBef>
              <a:spcAft>
                <a:spcPts val="0"/>
              </a:spcAft>
              <a:buSzPts val="800"/>
              <a:buFont typeface="Symbol" panose="05050102010706020507" pitchFamily="18" charset="2"/>
              <a:buChar char=""/>
              <a:tabLst>
                <a:tab pos="561340" algn="l"/>
                <a:tab pos="561975" algn="l"/>
              </a:tabLst>
            </a:pPr>
            <a:r>
              <a:rPr lang="en-US" sz="1800" dirty="0">
                <a:effectLst/>
                <a:latin typeface="Times New Roman" panose="02020603050405020304" pitchFamily="18" charset="0"/>
                <a:ea typeface="Symbol" panose="05050102010706020507" pitchFamily="18" charset="2"/>
                <a:cs typeface="Symbol" panose="05050102010706020507" pitchFamily="18" charset="2"/>
              </a:rPr>
              <a:t>Programming with</a:t>
            </a:r>
            <a:r>
              <a:rPr lang="en-US" sz="1800" spc="-15" dirty="0">
                <a:effectLst/>
                <a:latin typeface="Times New Roman" panose="02020603050405020304" pitchFamily="18" charset="0"/>
                <a:ea typeface="Symbol" panose="05050102010706020507" pitchFamily="18" charset="2"/>
                <a:cs typeface="Symbol" panose="05050102010706020507" pitchFamily="18" charset="2"/>
              </a:rPr>
              <a:t> </a:t>
            </a:r>
            <a:r>
              <a:rPr lang="en-US" sz="1800" dirty="0">
                <a:effectLst/>
                <a:latin typeface="Times New Roman" panose="02020603050405020304" pitchFamily="18" charset="0"/>
                <a:ea typeface="Symbol" panose="05050102010706020507" pitchFamily="18" charset="2"/>
                <a:cs typeface="Symbol" panose="05050102010706020507" pitchFamily="18" charset="2"/>
              </a:rPr>
              <a:t>Mosh</a:t>
            </a:r>
            <a:endParaRPr lang="en-IN" sz="1800" dirty="0">
              <a:effectLst/>
              <a:latin typeface="Times New Roman" panose="02020603050405020304" pitchFamily="18" charset="0"/>
              <a:ea typeface="Symbol" panose="05050102010706020507" pitchFamily="18" charset="2"/>
              <a:cs typeface="Symbol" panose="05050102010706020507" pitchFamily="18" charset="2"/>
            </a:endParaRPr>
          </a:p>
        </p:txBody>
      </p:sp>
      <p:sp>
        <p:nvSpPr>
          <p:cNvPr id="705" name="Google Shape;705;p36"/>
          <p:cNvSpPr txBox="1">
            <a:spLocks noGrp="1"/>
          </p:cNvSpPr>
          <p:nvPr>
            <p:ph type="subTitle" idx="4294967295"/>
          </p:nvPr>
        </p:nvSpPr>
        <p:spPr>
          <a:xfrm>
            <a:off x="3587996" y="2144366"/>
            <a:ext cx="2105438" cy="305359"/>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US" sz="1800" b="1" dirty="0">
                <a:effectLst/>
                <a:latin typeface="Times New Roman" panose="02020603050405020304" pitchFamily="18" charset="0"/>
                <a:ea typeface="Times New Roman" panose="02020603050405020304" pitchFamily="18" charset="0"/>
              </a:rPr>
              <a:t>Books </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Referred:</a:t>
            </a:r>
            <a:endParaRPr sz="1800" b="1" dirty="0">
              <a:latin typeface="Rajdhani"/>
              <a:ea typeface="Rajdhani"/>
              <a:cs typeface="Rajdhani"/>
              <a:sym typeface="Rajdhani"/>
            </a:endParaRPr>
          </a:p>
        </p:txBody>
      </p:sp>
      <p:sp>
        <p:nvSpPr>
          <p:cNvPr id="707" name="Google Shape;707;p36"/>
          <p:cNvSpPr txBox="1">
            <a:spLocks noGrp="1"/>
          </p:cNvSpPr>
          <p:nvPr>
            <p:ph type="subTitle" idx="4294967295"/>
          </p:nvPr>
        </p:nvSpPr>
        <p:spPr>
          <a:xfrm>
            <a:off x="216571" y="3163831"/>
            <a:ext cx="2816419" cy="349401"/>
          </a:xfrm>
          <a:prstGeom prst="rect">
            <a:avLst/>
          </a:prstGeom>
        </p:spPr>
        <p:txBody>
          <a:bodyPr spcFirstLastPara="1" wrap="square" lIns="91425" tIns="255600" rIns="91425" bIns="0" anchor="ctr" anchorCtr="0">
            <a:noAutofit/>
          </a:bodyPr>
          <a:lstStyle/>
          <a:p>
            <a:pPr marL="342900" lvl="0" indent="-342900">
              <a:lnSpc>
                <a:spcPts val="1430"/>
              </a:lnSpc>
              <a:buSzPts val="1400"/>
              <a:buFont typeface="Wingdings" panose="05000000000000000000" pitchFamily="2" charset="2"/>
              <a:buChar char=""/>
              <a:tabLst>
                <a:tab pos="398780" algn="l"/>
              </a:tabLst>
            </a:pPr>
            <a:r>
              <a:rPr lang="en-US" sz="1800" b="1" dirty="0">
                <a:effectLst/>
                <a:latin typeface="Times New Roman" panose="02020603050405020304" pitchFamily="18" charset="0"/>
                <a:ea typeface="Wingdings" panose="05000000000000000000" pitchFamily="2" charset="2"/>
                <a:cs typeface="Wingdings" panose="05000000000000000000" pitchFamily="2" charset="2"/>
              </a:rPr>
              <a:t>Website</a:t>
            </a:r>
            <a:r>
              <a:rPr lang="en-US" sz="1800" b="1" spc="-15" dirty="0">
                <a:effectLst/>
                <a:latin typeface="Times New Roman" panose="02020603050405020304" pitchFamily="18" charset="0"/>
                <a:ea typeface="Wingdings" panose="05000000000000000000" pitchFamily="2" charset="2"/>
                <a:cs typeface="Wingdings" panose="05000000000000000000" pitchFamily="2" charset="2"/>
              </a:rPr>
              <a:t> </a:t>
            </a:r>
            <a:r>
              <a:rPr lang="en-US" sz="1800" b="1" dirty="0">
                <a:effectLst/>
                <a:latin typeface="Times New Roman" panose="02020603050405020304" pitchFamily="18" charset="0"/>
                <a:ea typeface="Wingdings" panose="05000000000000000000" pitchFamily="2" charset="2"/>
                <a:cs typeface="Wingdings" panose="05000000000000000000" pitchFamily="2" charset="2"/>
              </a:rPr>
              <a:t>referred:</a:t>
            </a:r>
            <a:endParaRPr lang="en-IN" sz="1800" dirty="0">
              <a:effectLst/>
              <a:latin typeface="Times New Roman" panose="02020603050405020304" pitchFamily="18" charset="0"/>
              <a:ea typeface="Wingdings" panose="05000000000000000000" pitchFamily="2" charset="2"/>
              <a:cs typeface="Wingdings" panose="05000000000000000000" pitchFamily="2" charset="2"/>
            </a:endParaRPr>
          </a:p>
        </p:txBody>
      </p:sp>
      <p:sp>
        <p:nvSpPr>
          <p:cNvPr id="708" name="Google Shape;708;p36"/>
          <p:cNvSpPr txBox="1">
            <a:spLocks noGrp="1"/>
          </p:cNvSpPr>
          <p:nvPr>
            <p:ph type="subTitle" idx="4294967295"/>
          </p:nvPr>
        </p:nvSpPr>
        <p:spPr>
          <a:xfrm>
            <a:off x="6238261" y="3319386"/>
            <a:ext cx="2799366" cy="325208"/>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US" sz="1800" b="1" dirty="0">
                <a:effectLst/>
                <a:latin typeface="Times New Roman" panose="02020603050405020304" pitchFamily="18" charset="0"/>
                <a:ea typeface="Times New Roman" panose="02020603050405020304" pitchFamily="18" charset="0"/>
              </a:rPr>
              <a:t>. YouTube Channels</a:t>
            </a:r>
            <a:r>
              <a:rPr lang="en-US" sz="1800" b="1" spc="-1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Referred:</a:t>
            </a:r>
            <a:endParaRPr sz="1800" b="1" dirty="0">
              <a:latin typeface="Rajdhani"/>
              <a:ea typeface="Rajdhani"/>
              <a:cs typeface="Rajdhani"/>
              <a:sym typeface="Rajdhani"/>
            </a:endParaRPr>
          </a:p>
        </p:txBody>
      </p:sp>
      <p:sp>
        <p:nvSpPr>
          <p:cNvPr id="710" name="Google Shape;710;p36"/>
          <p:cNvSpPr/>
          <p:nvPr/>
        </p:nvSpPr>
        <p:spPr>
          <a:xfrm>
            <a:off x="11942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27399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2856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58313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73770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 name="Google Shape;715;p36"/>
          <p:cNvCxnSpPr>
            <a:stCxn id="710" idx="6"/>
            <a:endCxn id="711" idx="2"/>
          </p:cNvCxnSpPr>
          <p:nvPr/>
        </p:nvCxnSpPr>
        <p:spPr>
          <a:xfrm>
            <a:off x="17669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6" name="Google Shape;716;p36"/>
          <p:cNvCxnSpPr>
            <a:stCxn id="711" idx="6"/>
            <a:endCxn id="712" idx="2"/>
          </p:cNvCxnSpPr>
          <p:nvPr/>
        </p:nvCxnSpPr>
        <p:spPr>
          <a:xfrm>
            <a:off x="33126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7" name="Google Shape;717;p36"/>
          <p:cNvCxnSpPr>
            <a:stCxn id="712" idx="6"/>
            <a:endCxn id="713" idx="2"/>
          </p:cNvCxnSpPr>
          <p:nvPr/>
        </p:nvCxnSpPr>
        <p:spPr>
          <a:xfrm>
            <a:off x="48583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8" name="Google Shape;718;p36"/>
          <p:cNvCxnSpPr>
            <a:stCxn id="713" idx="6"/>
            <a:endCxn id="714" idx="2"/>
          </p:cNvCxnSpPr>
          <p:nvPr/>
        </p:nvCxnSpPr>
        <p:spPr>
          <a:xfrm>
            <a:off x="6404050" y="2962725"/>
            <a:ext cx="972900" cy="0"/>
          </a:xfrm>
          <a:prstGeom prst="straightConnector1">
            <a:avLst/>
          </a:prstGeom>
          <a:noFill/>
          <a:ln w="19050" cap="flat" cmpd="sng">
            <a:solidFill>
              <a:schemeClr val="lt2"/>
            </a:solidFill>
            <a:prstDash val="solid"/>
            <a:round/>
            <a:headEnd type="none" w="med" len="med"/>
            <a:tailEnd type="none" w="med" len="med"/>
          </a:ln>
        </p:spPr>
      </p:cxnSp>
      <p:grpSp>
        <p:nvGrpSpPr>
          <p:cNvPr id="719" name="Google Shape;719;p36"/>
          <p:cNvGrpSpPr/>
          <p:nvPr/>
        </p:nvGrpSpPr>
        <p:grpSpPr>
          <a:xfrm>
            <a:off x="1332734" y="2826965"/>
            <a:ext cx="288452" cy="275353"/>
            <a:chOff x="4126815" y="2760704"/>
            <a:chExt cx="380393" cy="363118"/>
          </a:xfrm>
        </p:grpSpPr>
        <p:sp>
          <p:nvSpPr>
            <p:cNvPr id="720" name="Google Shape;720;p3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36"/>
          <p:cNvGrpSpPr/>
          <p:nvPr/>
        </p:nvGrpSpPr>
        <p:grpSpPr>
          <a:xfrm>
            <a:off x="2885622" y="2824148"/>
            <a:ext cx="281276" cy="280987"/>
            <a:chOff x="2497275" y="2744159"/>
            <a:chExt cx="370930" cy="370549"/>
          </a:xfrm>
        </p:grpSpPr>
        <p:sp>
          <p:nvSpPr>
            <p:cNvPr id="725" name="Google Shape;725;p3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 name="Google Shape;731;p36"/>
          <p:cNvSpPr/>
          <p:nvPr/>
        </p:nvSpPr>
        <p:spPr>
          <a:xfrm>
            <a:off x="5973409" y="2847079"/>
            <a:ext cx="288483" cy="235125"/>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 name="Google Shape;732;p36"/>
          <p:cNvGrpSpPr/>
          <p:nvPr/>
        </p:nvGrpSpPr>
        <p:grpSpPr>
          <a:xfrm>
            <a:off x="4417196" y="2834313"/>
            <a:ext cx="309505" cy="260656"/>
            <a:chOff x="2171474" y="3369229"/>
            <a:chExt cx="408156" cy="343737"/>
          </a:xfrm>
        </p:grpSpPr>
        <p:sp>
          <p:nvSpPr>
            <p:cNvPr id="733" name="Google Shape;733;p3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36"/>
          <p:cNvGrpSpPr/>
          <p:nvPr/>
        </p:nvGrpSpPr>
        <p:grpSpPr>
          <a:xfrm>
            <a:off x="7526466" y="2827568"/>
            <a:ext cx="273857" cy="274147"/>
            <a:chOff x="7538896" y="1970156"/>
            <a:chExt cx="361147" cy="361529"/>
          </a:xfrm>
        </p:grpSpPr>
        <p:sp>
          <p:nvSpPr>
            <p:cNvPr id="738" name="Google Shape;738;p3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20F7798-1EE7-48A4-B055-D7AAA8D0EDE3}"/>
              </a:ext>
            </a:extLst>
          </p:cNvPr>
          <p:cNvSpPr>
            <a:spLocks noGrp="1"/>
          </p:cNvSpPr>
          <p:nvPr>
            <p:ph type="body" idx="1"/>
          </p:nvPr>
        </p:nvSpPr>
        <p:spPr/>
        <p:txBody>
          <a:bodyPr/>
          <a:lstStyle/>
          <a:p>
            <a:pPr lvl="0"/>
            <a:r>
              <a:rPr lang="en-US" dirty="0"/>
              <a:t>C.K. Gomathy. (2010),"Cloud Computing: Business Management for Effective Service Oriented Architecture" International Journal of Power Control Signal and Computation (IJPCSC), Volume 1, Issue IV,</a:t>
            </a:r>
          </a:p>
          <a:p>
            <a:pPr lvl="0"/>
            <a:r>
              <a:rPr lang="en-US" dirty="0"/>
              <a:t>Mohit Bansal, Dr.  T.  K. </a:t>
            </a:r>
            <a:r>
              <a:rPr lang="en-US" dirty="0" err="1"/>
              <a:t>Thivakaran</a:t>
            </a:r>
            <a:r>
              <a:rPr lang="en-US" dirty="0"/>
              <a:t>, “Analysis of Speech  Recognition  using  Convolutional  Neural Network”,  Journal  of  Engineering  Sciences,  Vol 11, Issue 1, 2020, Page 285-291.</a:t>
            </a:r>
          </a:p>
          <a:p>
            <a:pPr lvl="0"/>
            <a:r>
              <a:rPr lang="en-US" dirty="0"/>
              <a:t>C K Gomathy and V Geetha. Article: A Real Time Analysis of Service Based Using Mobile Phone Controlled Vehicle Using DTMF For Accident Prevention. International Journal of Computer Applications 138(2):11-13, March 2016. Published By Foundation of Computer Science (FCS), NY, USA, ISSN No: 0975-8887</a:t>
            </a:r>
          </a:p>
          <a:p>
            <a:pPr lvl="0"/>
            <a:r>
              <a:rPr lang="en-US" dirty="0" err="1"/>
              <a:t>Ossama</a:t>
            </a:r>
            <a:r>
              <a:rPr lang="en-US" dirty="0"/>
              <a:t>  Abdel-Hamid,  Abdelrahman  Mohamed, Hui Jiang,  Li Deng,  Gerald Penn,  and  Dong  Yu, “Convolutional  Neural  Networks  for  Speech Recognition”, IEEE/ACM Transactions on Audio, Speech, and Language Processing, vol.22,2010.</a:t>
            </a:r>
          </a:p>
          <a:p>
            <a:pPr lvl="0"/>
            <a:r>
              <a:rPr lang="en-US" dirty="0"/>
              <a:t>Dr.  Jaydeep  Patil,  Atharva  </a:t>
            </a:r>
            <a:r>
              <a:rPr lang="en-US" dirty="0" err="1"/>
              <a:t>Shewale</a:t>
            </a:r>
            <a:r>
              <a:rPr lang="en-US" dirty="0"/>
              <a:t>,  Ekta  Bhushan, Alister Fernandes, Rucha </a:t>
            </a:r>
            <a:r>
              <a:rPr lang="en-US" dirty="0" err="1"/>
              <a:t>Khartadkar</a:t>
            </a:r>
            <a:r>
              <a:rPr lang="en-US" dirty="0"/>
              <a:t>, "A Voice Based Assistant  Using  Google  </a:t>
            </a:r>
            <a:r>
              <a:rPr lang="en-US" dirty="0" err="1"/>
              <a:t>Dialogflow</a:t>
            </a:r>
            <a:r>
              <a:rPr lang="en-US" dirty="0"/>
              <a:t>  and  Machine Learning", International Journal of Scientific Research in  Science  and  Technology  (IJSRST),  Online  ISSN  : 2395-602X, Print ISSN : 2395-6011,</a:t>
            </a:r>
          </a:p>
          <a:p>
            <a:pPr lvl="0"/>
            <a:r>
              <a:rPr lang="en-US" dirty="0"/>
              <a:t>Nil Goksel-Canbek2 Mehmet </a:t>
            </a:r>
            <a:r>
              <a:rPr lang="en-US" dirty="0" err="1"/>
              <a:t>EminMutlu</a:t>
            </a:r>
            <a:r>
              <a:rPr lang="en-US" dirty="0"/>
              <a:t>, “On the track of Artificial Intelligence: Learning with Intelligent Personal Assistant” International Journal of Human Sciences, 13(1), 592-601. doi:10.14687/ijhs.v13i1.3549.</a:t>
            </a:r>
          </a:p>
          <a:p>
            <a:endParaRPr lang="en-IN" dirty="0"/>
          </a:p>
        </p:txBody>
      </p:sp>
      <p:sp>
        <p:nvSpPr>
          <p:cNvPr id="3" name="Title 2">
            <a:extLst>
              <a:ext uri="{FF2B5EF4-FFF2-40B4-BE49-F238E27FC236}">
                <a16:creationId xmlns:a16="http://schemas.microsoft.com/office/drawing/2014/main" id="{A4B569CD-D77E-4A19-AB48-0AB487072F9D}"/>
              </a:ext>
            </a:extLst>
          </p:cNvPr>
          <p:cNvSpPr>
            <a:spLocks noGrp="1"/>
          </p:cNvSpPr>
          <p:nvPr>
            <p:ph type="title"/>
          </p:nvPr>
        </p:nvSpPr>
        <p:spPr/>
        <p:txBody>
          <a:bodyPr/>
          <a:lstStyle/>
          <a:p>
            <a:r>
              <a:rPr lang="en-US" dirty="0"/>
              <a:t>Documents Referred </a:t>
            </a:r>
            <a:endParaRPr lang="en-IN" dirty="0"/>
          </a:p>
        </p:txBody>
      </p:sp>
    </p:spTree>
    <p:extLst>
      <p:ext uri="{BB962C8B-B14F-4D97-AF65-F5344CB8AC3E}">
        <p14:creationId xmlns:p14="http://schemas.microsoft.com/office/powerpoint/2010/main" val="34804926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2"/>
        <p:cNvGrpSpPr/>
        <p:nvPr/>
      </p:nvGrpSpPr>
      <p:grpSpPr>
        <a:xfrm>
          <a:off x="0" y="0"/>
          <a:ext cx="0" cy="0"/>
          <a:chOff x="0" y="0"/>
          <a:chExt cx="0" cy="0"/>
        </a:xfrm>
      </p:grpSpPr>
      <p:pic>
        <p:nvPicPr>
          <p:cNvPr id="753" name="Google Shape;753;p38"/>
          <p:cNvPicPr preferRelativeResize="0"/>
          <p:nvPr/>
        </p:nvPicPr>
        <p:blipFill rotWithShape="1">
          <a:blip r:embed="rId4">
            <a:alphaModFix/>
          </a:blip>
          <a:srcRect l="16989" r="26884"/>
          <a:stretch/>
        </p:blipFill>
        <p:spPr>
          <a:xfrm>
            <a:off x="618200" y="801425"/>
            <a:ext cx="3532800" cy="3540600"/>
          </a:xfrm>
          <a:prstGeom prst="ellipse">
            <a:avLst/>
          </a:prstGeom>
          <a:noFill/>
          <a:ln>
            <a:noFill/>
          </a:ln>
        </p:spPr>
      </p:pic>
      <p:sp>
        <p:nvSpPr>
          <p:cNvPr id="754" name="Google Shape;754;p38"/>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11713" y="1452625"/>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2400" dirty="0">
                <a:effectLst/>
                <a:latin typeface="Fira Sans Condensed" panose="020B0604020202020204" pitchFamily="34" charset="0"/>
                <a:ea typeface="Times New Roman" panose="02020603050405020304" pitchFamily="18" charset="0"/>
              </a:rPr>
              <a:t>Aayush Adhikari</a:t>
            </a:r>
            <a:endParaRPr dirty="0"/>
          </a:p>
        </p:txBody>
      </p:sp>
      <p:sp>
        <p:nvSpPr>
          <p:cNvPr id="116" name="Google Shape;116;p26"/>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p>
            <a:pPr marL="212090" marR="24130" indent="473710">
              <a:spcBef>
                <a:spcPts val="700"/>
              </a:spcBef>
              <a:spcAft>
                <a:spcPts val="0"/>
              </a:spcAft>
            </a:pPr>
            <a:r>
              <a:rPr lang="en-US" sz="1600" dirty="0">
                <a:effectLst/>
                <a:latin typeface="Fira Sans Condensed" panose="020B0604020202020204" pitchFamily="34" charset="0"/>
                <a:ea typeface="Times New Roman" panose="02020603050405020304" pitchFamily="18" charset="0"/>
              </a:rPr>
              <a:t>Computer Science engineering</a:t>
            </a:r>
            <a:r>
              <a:rPr lang="en-US" sz="1600" spc="-25" dirty="0">
                <a:effectLst/>
                <a:latin typeface="Fira Sans Condensed" panose="020B0604020202020204" pitchFamily="34" charset="0"/>
                <a:ea typeface="Times New Roman" panose="02020603050405020304" pitchFamily="18" charset="0"/>
              </a:rPr>
              <a:t>     	</a:t>
            </a:r>
            <a:r>
              <a:rPr lang="en-US" sz="1600" dirty="0">
                <a:effectLst/>
                <a:latin typeface="Fira Sans Condensed" panose="020B0604020202020204" pitchFamily="34" charset="0"/>
                <a:ea typeface="Times New Roman" panose="02020603050405020304" pitchFamily="18" charset="0"/>
              </a:rPr>
              <a:t>AIML</a:t>
            </a:r>
            <a:endParaRPr lang="en-IN" sz="1600" dirty="0">
              <a:effectLst/>
              <a:latin typeface="Fira Sans Condensed" panose="020B0604020202020204" pitchFamily="34" charset="0"/>
              <a:ea typeface="Times New Roman" panose="02020603050405020304" pitchFamily="18" charset="0"/>
            </a:endParaRPr>
          </a:p>
        </p:txBody>
      </p:sp>
      <p:sp>
        <p:nvSpPr>
          <p:cNvPr id="117" name="Google Shape;117;p26"/>
          <p:cNvSpPr txBox="1">
            <a:spLocks noGrp="1"/>
          </p:cNvSpPr>
          <p:nvPr>
            <p:ph type="title" idx="2"/>
          </p:nvPr>
        </p:nvSpPr>
        <p:spPr>
          <a:xfrm>
            <a:off x="4845487" y="1455263"/>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dirty="0"/>
              <a:t>Mayank Gupta</a:t>
            </a:r>
            <a:endParaRPr dirty="0"/>
          </a:p>
        </p:txBody>
      </p:sp>
      <p:sp>
        <p:nvSpPr>
          <p:cNvPr id="118" name="Google Shape;118;p26"/>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p>
            <a:pPr marL="212090" marR="24130" indent="473710">
              <a:spcBef>
                <a:spcPts val="700"/>
              </a:spcBef>
              <a:spcAft>
                <a:spcPts val="0"/>
              </a:spcAft>
            </a:pPr>
            <a:r>
              <a:rPr lang="en-US" sz="1600" dirty="0">
                <a:effectLst/>
                <a:latin typeface="Fira Sans Condensed" panose="020B0604020202020204" pitchFamily="34" charset="0"/>
                <a:ea typeface="Times New Roman" panose="02020603050405020304" pitchFamily="18" charset="0"/>
              </a:rPr>
              <a:t>Computer Science engineering</a:t>
            </a:r>
            <a:r>
              <a:rPr lang="en-US" sz="1600" spc="-25" dirty="0">
                <a:effectLst/>
                <a:latin typeface="Fira Sans Condensed" panose="020B0604020202020204" pitchFamily="34" charset="0"/>
                <a:ea typeface="Times New Roman" panose="02020603050405020304" pitchFamily="18" charset="0"/>
              </a:rPr>
              <a:t>     	</a:t>
            </a:r>
            <a:r>
              <a:rPr lang="en-US" sz="1600" dirty="0">
                <a:effectLst/>
                <a:latin typeface="Fira Sans Condensed" panose="020B0604020202020204" pitchFamily="34" charset="0"/>
                <a:ea typeface="Times New Roman" panose="02020603050405020304" pitchFamily="18" charset="0"/>
              </a:rPr>
              <a:t>AIML</a:t>
            </a:r>
            <a:endParaRPr lang="en-IN" sz="1600" dirty="0">
              <a:effectLst/>
              <a:latin typeface="Fira Sans Condensed" panose="020B0604020202020204" pitchFamily="34" charset="0"/>
              <a:ea typeface="Times New Roman" panose="02020603050405020304" pitchFamily="18" charset="0"/>
            </a:endParaRPr>
          </a:p>
          <a:p>
            <a:pPr marL="0" lvl="0" indent="0" algn="l" rtl="0">
              <a:lnSpc>
                <a:spcPct val="100000"/>
              </a:lnSpc>
              <a:spcBef>
                <a:spcPts val="0"/>
              </a:spcBef>
              <a:spcAft>
                <a:spcPts val="1600"/>
              </a:spcAft>
              <a:buNone/>
            </a:pPr>
            <a:endParaRPr dirty="0"/>
          </a:p>
        </p:txBody>
      </p:sp>
      <p:sp>
        <p:nvSpPr>
          <p:cNvPr id="119" name="Google Shape;119;p26"/>
          <p:cNvSpPr txBox="1">
            <a:spLocks noGrp="1"/>
          </p:cNvSpPr>
          <p:nvPr>
            <p:ph type="title" idx="4"/>
          </p:nvPr>
        </p:nvSpPr>
        <p:spPr>
          <a:xfrm>
            <a:off x="2768313" y="2877450"/>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dirty="0"/>
              <a:t>Mitali Gupta</a:t>
            </a:r>
            <a:endParaRPr dirty="0"/>
          </a:p>
        </p:txBody>
      </p:sp>
      <p:sp>
        <p:nvSpPr>
          <p:cNvPr id="120" name="Google Shape;120;p26"/>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p>
            <a:pPr marL="212090" marR="24130" indent="473710">
              <a:spcBef>
                <a:spcPts val="700"/>
              </a:spcBef>
              <a:spcAft>
                <a:spcPts val="0"/>
              </a:spcAft>
            </a:pPr>
            <a:r>
              <a:rPr lang="en-US" sz="1400" dirty="0">
                <a:effectLst/>
                <a:latin typeface="Fira Sans Condensed" panose="020B0604020202020204" pitchFamily="34" charset="0"/>
                <a:ea typeface="Times New Roman" panose="02020603050405020304" pitchFamily="18" charset="0"/>
              </a:rPr>
              <a:t>Computer Science engineering</a:t>
            </a:r>
            <a:r>
              <a:rPr lang="en-US" sz="1400" spc="-25" dirty="0">
                <a:effectLst/>
                <a:latin typeface="Fira Sans Condensed" panose="020B0604020202020204" pitchFamily="34" charset="0"/>
                <a:ea typeface="Times New Roman" panose="02020603050405020304" pitchFamily="18" charset="0"/>
              </a:rPr>
              <a:t>     </a:t>
            </a:r>
            <a:r>
              <a:rPr lang="en-US" sz="1400" dirty="0">
                <a:effectLst/>
                <a:latin typeface="Fira Sans Condensed" panose="020B0604020202020204" pitchFamily="34" charset="0"/>
                <a:ea typeface="Times New Roman" panose="02020603050405020304" pitchFamily="18" charset="0"/>
              </a:rPr>
              <a:t>AIML</a:t>
            </a:r>
            <a:endParaRPr lang="en-IN" sz="1400" dirty="0">
              <a:effectLst/>
              <a:latin typeface="Fira Sans Condensed" panose="020B0604020202020204" pitchFamily="34" charset="0"/>
              <a:ea typeface="Times New Roman" panose="02020603050405020304" pitchFamily="18" charset="0"/>
            </a:endParaRPr>
          </a:p>
        </p:txBody>
      </p:sp>
      <p:sp>
        <p:nvSpPr>
          <p:cNvPr id="121" name="Google Shape;121;p26"/>
          <p:cNvSpPr txBox="1">
            <a:spLocks noGrp="1"/>
          </p:cNvSpPr>
          <p:nvPr>
            <p:ph type="title" idx="6"/>
          </p:nvPr>
        </p:nvSpPr>
        <p:spPr>
          <a:xfrm>
            <a:off x="6100575" y="2878082"/>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Karan Jain</a:t>
            </a:r>
            <a:endParaRPr dirty="0"/>
          </a:p>
        </p:txBody>
      </p:sp>
      <p:sp>
        <p:nvSpPr>
          <p:cNvPr id="122" name="Google Shape;122;p26"/>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p>
            <a:pPr marL="212090" marR="24130" indent="473710">
              <a:spcBef>
                <a:spcPts val="700"/>
              </a:spcBef>
              <a:spcAft>
                <a:spcPts val="0"/>
              </a:spcAft>
            </a:pPr>
            <a:r>
              <a:rPr lang="en-US" sz="1400" dirty="0">
                <a:effectLst/>
                <a:latin typeface="Fira Sans Condensed" panose="020B0604020202020204" pitchFamily="34" charset="0"/>
                <a:ea typeface="Times New Roman" panose="02020603050405020304" pitchFamily="18" charset="0"/>
              </a:rPr>
              <a:t>Computer Science engineering</a:t>
            </a:r>
            <a:r>
              <a:rPr lang="en-US" sz="1400" spc="-25" dirty="0">
                <a:effectLst/>
                <a:latin typeface="Fira Sans Condensed" panose="020B0604020202020204" pitchFamily="34" charset="0"/>
                <a:ea typeface="Times New Roman" panose="02020603050405020304" pitchFamily="18" charset="0"/>
              </a:rPr>
              <a:t>     </a:t>
            </a:r>
            <a:r>
              <a:rPr lang="en-US" sz="1400" dirty="0">
                <a:effectLst/>
                <a:latin typeface="Fira Sans Condensed" panose="020B0604020202020204" pitchFamily="34" charset="0"/>
                <a:ea typeface="Times New Roman" panose="02020603050405020304" pitchFamily="18" charset="0"/>
              </a:rPr>
              <a:t>AIML</a:t>
            </a:r>
            <a:endParaRPr lang="en-IN" sz="1400" dirty="0">
              <a:effectLst/>
              <a:latin typeface="Fira Sans Condensed" panose="020B0604020202020204" pitchFamily="34" charset="0"/>
              <a:ea typeface="Times New Roman" panose="02020603050405020304" pitchFamily="18" charset="0"/>
            </a:endParaRPr>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
        <p:nvSpPr>
          <p:cNvPr id="18" name="Google Shape;119;p26">
            <a:extLst>
              <a:ext uri="{FF2B5EF4-FFF2-40B4-BE49-F238E27FC236}">
                <a16:creationId xmlns:a16="http://schemas.microsoft.com/office/drawing/2014/main" id="{B5DC0D0C-46EA-44FC-A4B7-1EA81EBB27B7}"/>
              </a:ext>
            </a:extLst>
          </p:cNvPr>
          <p:cNvSpPr txBox="1">
            <a:spLocks/>
          </p:cNvSpPr>
          <p:nvPr/>
        </p:nvSpPr>
        <p:spPr>
          <a:xfrm>
            <a:off x="3555638" y="529463"/>
            <a:ext cx="23391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400"/>
              <a:buFont typeface="Rajdhani"/>
              <a:buNone/>
              <a:defRPr sz="2400" b="1" i="0" u="none" strike="noStrike" cap="none">
                <a:solidFill>
                  <a:schemeClr val="lt2"/>
                </a:solidFill>
                <a:latin typeface="Rajdhani"/>
                <a:ea typeface="Rajdhani"/>
                <a:cs typeface="Rajdhani"/>
                <a:sym typeface="Rajdhani"/>
              </a:defRPr>
            </a:lvl1pPr>
            <a:lvl2pPr marR="0" lvl="1"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r>
              <a:rPr lang="en-IN" sz="3200" u="sng" dirty="0"/>
              <a:t>OUR TEAM</a:t>
            </a:r>
          </a:p>
        </p:txBody>
      </p:sp>
      <p:grpSp>
        <p:nvGrpSpPr>
          <p:cNvPr id="19" name="Google Shape;1733;p43">
            <a:extLst>
              <a:ext uri="{FF2B5EF4-FFF2-40B4-BE49-F238E27FC236}">
                <a16:creationId xmlns:a16="http://schemas.microsoft.com/office/drawing/2014/main" id="{033D2407-4588-46FF-95DC-2E5D1049977E}"/>
              </a:ext>
            </a:extLst>
          </p:cNvPr>
          <p:cNvGrpSpPr/>
          <p:nvPr/>
        </p:nvGrpSpPr>
        <p:grpSpPr>
          <a:xfrm>
            <a:off x="2023256" y="3069415"/>
            <a:ext cx="471279" cy="590238"/>
            <a:chOff x="5289631" y="1500214"/>
            <a:chExt cx="332355" cy="354974"/>
          </a:xfrm>
        </p:grpSpPr>
        <p:sp>
          <p:nvSpPr>
            <p:cNvPr id="20" name="Google Shape;1734;p43">
              <a:extLst>
                <a:ext uri="{FF2B5EF4-FFF2-40B4-BE49-F238E27FC236}">
                  <a16:creationId xmlns:a16="http://schemas.microsoft.com/office/drawing/2014/main" id="{694596D5-629F-445D-A347-A569BEF5A52F}"/>
                </a:ext>
              </a:extLst>
            </p:cNvPr>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35;p43">
              <a:extLst>
                <a:ext uri="{FF2B5EF4-FFF2-40B4-BE49-F238E27FC236}">
                  <a16:creationId xmlns:a16="http://schemas.microsoft.com/office/drawing/2014/main" id="{5DC5B5B9-63D5-4ACC-AAE0-03AEE7AD0C67}"/>
                </a:ext>
              </a:extLst>
            </p:cNvPr>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36;p43">
              <a:extLst>
                <a:ext uri="{FF2B5EF4-FFF2-40B4-BE49-F238E27FC236}">
                  <a16:creationId xmlns:a16="http://schemas.microsoft.com/office/drawing/2014/main" id="{B0F31F05-F246-4DF1-994E-C5AF8E957525}"/>
                </a:ext>
              </a:extLst>
            </p:cNvPr>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37;p43">
              <a:extLst>
                <a:ext uri="{FF2B5EF4-FFF2-40B4-BE49-F238E27FC236}">
                  <a16:creationId xmlns:a16="http://schemas.microsoft.com/office/drawing/2014/main" id="{32CF45BE-7A00-413A-9255-D92FB8B4D911}"/>
                </a:ext>
              </a:extLst>
            </p:cNvPr>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8;p43">
              <a:extLst>
                <a:ext uri="{FF2B5EF4-FFF2-40B4-BE49-F238E27FC236}">
                  <a16:creationId xmlns:a16="http://schemas.microsoft.com/office/drawing/2014/main" id="{1F875FE7-223A-462C-ACA1-6FC71B2537EB}"/>
                </a:ext>
              </a:extLst>
            </p:cNvPr>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39;p43">
              <a:extLst>
                <a:ext uri="{FF2B5EF4-FFF2-40B4-BE49-F238E27FC236}">
                  <a16:creationId xmlns:a16="http://schemas.microsoft.com/office/drawing/2014/main" id="{86B0A9AF-93FA-46AD-9B81-C32025408BF0}"/>
                </a:ext>
              </a:extLst>
            </p:cNvPr>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1726;p43">
            <a:extLst>
              <a:ext uri="{FF2B5EF4-FFF2-40B4-BE49-F238E27FC236}">
                <a16:creationId xmlns:a16="http://schemas.microsoft.com/office/drawing/2014/main" id="{085B88D3-FFCD-42C4-9A67-8143A6EF4FB8}"/>
              </a:ext>
            </a:extLst>
          </p:cNvPr>
          <p:cNvGrpSpPr/>
          <p:nvPr/>
        </p:nvGrpSpPr>
        <p:grpSpPr>
          <a:xfrm>
            <a:off x="4221963" y="1660396"/>
            <a:ext cx="393699" cy="507621"/>
            <a:chOff x="6698441" y="2414530"/>
            <a:chExt cx="277644" cy="357984"/>
          </a:xfrm>
        </p:grpSpPr>
        <p:sp>
          <p:nvSpPr>
            <p:cNvPr id="29" name="Google Shape;1727;p43">
              <a:extLst>
                <a:ext uri="{FF2B5EF4-FFF2-40B4-BE49-F238E27FC236}">
                  <a16:creationId xmlns:a16="http://schemas.microsoft.com/office/drawing/2014/main" id="{8EB442CD-A5F5-49B2-92B8-2E71496D3325}"/>
                </a:ext>
              </a:extLst>
            </p:cNvPr>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28;p43">
              <a:extLst>
                <a:ext uri="{FF2B5EF4-FFF2-40B4-BE49-F238E27FC236}">
                  <a16:creationId xmlns:a16="http://schemas.microsoft.com/office/drawing/2014/main" id="{19DA3482-430C-40B1-8666-611CE6F203FF}"/>
                </a:ext>
              </a:extLst>
            </p:cNvPr>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29;p43">
              <a:extLst>
                <a:ext uri="{FF2B5EF4-FFF2-40B4-BE49-F238E27FC236}">
                  <a16:creationId xmlns:a16="http://schemas.microsoft.com/office/drawing/2014/main" id="{62C2EE1C-6FCD-4AB9-95A4-8A220955F832}"/>
                </a:ext>
              </a:extLst>
            </p:cNvPr>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30;p43">
              <a:extLst>
                <a:ext uri="{FF2B5EF4-FFF2-40B4-BE49-F238E27FC236}">
                  <a16:creationId xmlns:a16="http://schemas.microsoft.com/office/drawing/2014/main" id="{FFECF879-6EE5-4070-A888-616860BFA8D7}"/>
                </a:ext>
              </a:extLst>
            </p:cNvPr>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31;p43">
              <a:extLst>
                <a:ext uri="{FF2B5EF4-FFF2-40B4-BE49-F238E27FC236}">
                  <a16:creationId xmlns:a16="http://schemas.microsoft.com/office/drawing/2014/main" id="{8E9D3948-5EE6-4DAB-8476-2EB289A2F827}"/>
                </a:ext>
              </a:extLst>
            </p:cNvPr>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32;p43">
              <a:extLst>
                <a:ext uri="{FF2B5EF4-FFF2-40B4-BE49-F238E27FC236}">
                  <a16:creationId xmlns:a16="http://schemas.microsoft.com/office/drawing/2014/main" id="{5A039B71-D7DD-4B21-8AFB-4E18D6EC4FCB}"/>
                </a:ext>
              </a:extLst>
            </p:cNvPr>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12091;p60">
            <a:extLst>
              <a:ext uri="{FF2B5EF4-FFF2-40B4-BE49-F238E27FC236}">
                <a16:creationId xmlns:a16="http://schemas.microsoft.com/office/drawing/2014/main" id="{04BB3FBB-AEB3-42A2-878D-A661D2B2C6C9}"/>
              </a:ext>
            </a:extLst>
          </p:cNvPr>
          <p:cNvGrpSpPr/>
          <p:nvPr/>
        </p:nvGrpSpPr>
        <p:grpSpPr>
          <a:xfrm>
            <a:off x="810946" y="1673100"/>
            <a:ext cx="488013" cy="524855"/>
            <a:chOff x="7144274" y="1500214"/>
            <a:chExt cx="282174" cy="355735"/>
          </a:xfrm>
          <a:solidFill>
            <a:schemeClr val="tx2"/>
          </a:solidFill>
        </p:grpSpPr>
        <p:sp>
          <p:nvSpPr>
            <p:cNvPr id="45" name="Google Shape;12092;p60">
              <a:extLst>
                <a:ext uri="{FF2B5EF4-FFF2-40B4-BE49-F238E27FC236}">
                  <a16:creationId xmlns:a16="http://schemas.microsoft.com/office/drawing/2014/main" id="{3D94AD6B-1893-41E2-B3AD-D9ECD1C8DE86}"/>
                </a:ext>
              </a:extLst>
            </p:cNvPr>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093;p60">
              <a:extLst>
                <a:ext uri="{FF2B5EF4-FFF2-40B4-BE49-F238E27FC236}">
                  <a16:creationId xmlns:a16="http://schemas.microsoft.com/office/drawing/2014/main" id="{CE113D79-0525-45C7-B849-950DD266112F}"/>
                </a:ext>
              </a:extLst>
            </p:cNvPr>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094;p60">
              <a:extLst>
                <a:ext uri="{FF2B5EF4-FFF2-40B4-BE49-F238E27FC236}">
                  <a16:creationId xmlns:a16="http://schemas.microsoft.com/office/drawing/2014/main" id="{48F394D0-89DE-43BE-A40E-BEB9FFCFA237}"/>
                </a:ext>
              </a:extLst>
            </p:cNvPr>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2095;p60">
              <a:extLst>
                <a:ext uri="{FF2B5EF4-FFF2-40B4-BE49-F238E27FC236}">
                  <a16:creationId xmlns:a16="http://schemas.microsoft.com/office/drawing/2014/main" id="{A8990F81-E991-4458-B857-072666B1CD2D}"/>
                </a:ext>
              </a:extLst>
            </p:cNvPr>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2096;p60">
              <a:extLst>
                <a:ext uri="{FF2B5EF4-FFF2-40B4-BE49-F238E27FC236}">
                  <a16:creationId xmlns:a16="http://schemas.microsoft.com/office/drawing/2014/main" id="{FE69AC3F-11A7-45B5-8D95-273A62C48F35}"/>
                </a:ext>
              </a:extLst>
            </p:cNvPr>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2097;p60">
              <a:extLst>
                <a:ext uri="{FF2B5EF4-FFF2-40B4-BE49-F238E27FC236}">
                  <a16:creationId xmlns:a16="http://schemas.microsoft.com/office/drawing/2014/main" id="{5ADA2DA8-67A9-4136-80C9-A26BB128903A}"/>
                </a:ext>
              </a:extLst>
            </p:cNvPr>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12116;p60">
            <a:extLst>
              <a:ext uri="{FF2B5EF4-FFF2-40B4-BE49-F238E27FC236}">
                <a16:creationId xmlns:a16="http://schemas.microsoft.com/office/drawing/2014/main" id="{1FD0E0AF-6DF8-43D3-8AB9-EA2D2BB4200B}"/>
              </a:ext>
            </a:extLst>
          </p:cNvPr>
          <p:cNvGrpSpPr/>
          <p:nvPr/>
        </p:nvGrpSpPr>
        <p:grpSpPr>
          <a:xfrm>
            <a:off x="5382639" y="3088200"/>
            <a:ext cx="447177" cy="590238"/>
            <a:chOff x="5748295" y="1499833"/>
            <a:chExt cx="323294" cy="356115"/>
          </a:xfrm>
          <a:solidFill>
            <a:schemeClr val="tx2"/>
          </a:solidFill>
        </p:grpSpPr>
        <p:sp>
          <p:nvSpPr>
            <p:cNvPr id="54" name="Google Shape;12117;p60">
              <a:extLst>
                <a:ext uri="{FF2B5EF4-FFF2-40B4-BE49-F238E27FC236}">
                  <a16:creationId xmlns:a16="http://schemas.microsoft.com/office/drawing/2014/main" id="{1A2F43EA-73EB-4551-A774-60F48C40B0E0}"/>
                </a:ext>
              </a:extLst>
            </p:cNvPr>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118;p60">
              <a:extLst>
                <a:ext uri="{FF2B5EF4-FFF2-40B4-BE49-F238E27FC236}">
                  <a16:creationId xmlns:a16="http://schemas.microsoft.com/office/drawing/2014/main" id="{23215DA7-2B90-4337-BDE1-E42226203CAE}"/>
                </a:ext>
              </a:extLst>
            </p:cNvPr>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119;p60">
              <a:extLst>
                <a:ext uri="{FF2B5EF4-FFF2-40B4-BE49-F238E27FC236}">
                  <a16:creationId xmlns:a16="http://schemas.microsoft.com/office/drawing/2014/main" id="{FAAB056D-4CB0-4DAB-B13A-876FD5AE11C2}"/>
                </a:ext>
              </a:extLst>
            </p:cNvPr>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120;p60">
              <a:extLst>
                <a:ext uri="{FF2B5EF4-FFF2-40B4-BE49-F238E27FC236}">
                  <a16:creationId xmlns:a16="http://schemas.microsoft.com/office/drawing/2014/main" id="{ACB710FB-FF8F-4628-8E6F-B06837CBFA80}"/>
                </a:ext>
              </a:extLst>
            </p:cNvPr>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121;p60">
              <a:extLst>
                <a:ext uri="{FF2B5EF4-FFF2-40B4-BE49-F238E27FC236}">
                  <a16:creationId xmlns:a16="http://schemas.microsoft.com/office/drawing/2014/main" id="{893F808B-0224-4504-8901-B8A0B356C429}"/>
                </a:ext>
              </a:extLst>
            </p:cNvPr>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122;p60">
              <a:extLst>
                <a:ext uri="{FF2B5EF4-FFF2-40B4-BE49-F238E27FC236}">
                  <a16:creationId xmlns:a16="http://schemas.microsoft.com/office/drawing/2014/main" id="{7680DD67-D895-4113-AB4A-FA6B39FA5232}"/>
                </a:ext>
              </a:extLst>
            </p:cNvPr>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123;p60">
              <a:extLst>
                <a:ext uri="{FF2B5EF4-FFF2-40B4-BE49-F238E27FC236}">
                  <a16:creationId xmlns:a16="http://schemas.microsoft.com/office/drawing/2014/main" id="{34AF3866-4F48-48D6-85CF-205256C67450}"/>
                </a:ext>
              </a:extLst>
            </p:cNvPr>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4352952" y="253050"/>
            <a:ext cx="4791047" cy="2746841"/>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Acknowledgement</a:t>
            </a:r>
            <a:endParaRPr dirty="0"/>
          </a:p>
        </p:txBody>
      </p:sp>
      <p:sp>
        <p:nvSpPr>
          <p:cNvPr id="175" name="Google Shape;175;p30"/>
          <p:cNvSpPr txBox="1">
            <a:spLocks noGrp="1"/>
          </p:cNvSpPr>
          <p:nvPr>
            <p:ph type="subTitle" idx="1"/>
          </p:nvPr>
        </p:nvSpPr>
        <p:spPr>
          <a:xfrm>
            <a:off x="417689" y="1013175"/>
            <a:ext cx="4378598" cy="2280015"/>
          </a:xfrm>
          <a:prstGeom prst="rect">
            <a:avLst/>
          </a:prstGeom>
        </p:spPr>
        <p:txBody>
          <a:bodyPr spcFirstLastPara="1" wrap="square" lIns="91425" tIns="91425" rIns="91425" bIns="91425" anchor="t" anchorCtr="0">
            <a:noAutofit/>
          </a:bodyPr>
          <a:lstStyle/>
          <a:p>
            <a:r>
              <a:rPr lang="en-US" sz="1600" dirty="0"/>
              <a:t>In this research, we created a voice assistant that can perform any task in exchange for requests from users without making any mistakes. More capabilities have been added, such as the ability to listen to the user's voice.</a:t>
            </a:r>
          </a:p>
          <a:p>
            <a:endParaRPr lang="en-US" dirty="0"/>
          </a:p>
          <a:p>
            <a:endParaRPr lang="en-US" dirty="0"/>
          </a:p>
          <a:p>
            <a:endParaRPr lang="en-US" dirty="0"/>
          </a:p>
          <a:p>
            <a:endParaRPr lang="en-US" dirty="0"/>
          </a:p>
          <a:p>
            <a:r>
              <a:rPr lang="en-US" sz="1600" dirty="0"/>
              <a:t>Exclusively, and will not be activated by noise in the environment. This project's modular design makes it simple to modify, understandable and adaptable. We can expand the program's capabilities without affecting its functionality.</a:t>
            </a:r>
          </a:p>
          <a:p>
            <a:pPr marL="0" lvl="0" indent="0" algn="l" rtl="0">
              <a:spcBef>
                <a:spcPts val="0"/>
              </a:spcBef>
              <a:spcAft>
                <a:spcPts val="0"/>
              </a:spcAft>
              <a:buNone/>
            </a:pPr>
            <a:endParaRPr dirty="0"/>
          </a:p>
        </p:txBody>
      </p:sp>
      <p:cxnSp>
        <p:nvCxnSpPr>
          <p:cNvPr id="177" name="Google Shape;177;p30"/>
          <p:cNvCxnSpPr/>
          <p:nvPr/>
        </p:nvCxnSpPr>
        <p:spPr>
          <a:xfrm rot="10800000" flipH="1">
            <a:off x="5536014" y="2558538"/>
            <a:ext cx="3425700" cy="2100"/>
          </a:xfrm>
          <a:prstGeom prst="straightConnector1">
            <a:avLst/>
          </a:prstGeom>
          <a:noFill/>
          <a:ln w="19050" cap="flat" cmpd="sng">
            <a:solidFill>
              <a:schemeClr val="lt2"/>
            </a:solidFill>
            <a:prstDash val="solid"/>
            <a:round/>
            <a:headEnd type="oval" w="med" len="med"/>
            <a:tailEnd type="oval" w="med" len="med"/>
          </a:ln>
        </p:spPr>
      </p:cxnSp>
      <p:grpSp>
        <p:nvGrpSpPr>
          <p:cNvPr id="6" name="Google Shape;9408;p55">
            <a:extLst>
              <a:ext uri="{FF2B5EF4-FFF2-40B4-BE49-F238E27FC236}">
                <a16:creationId xmlns:a16="http://schemas.microsoft.com/office/drawing/2014/main" id="{610539F4-21F1-4F93-8629-C006CE7D8975}"/>
              </a:ext>
            </a:extLst>
          </p:cNvPr>
          <p:cNvGrpSpPr/>
          <p:nvPr/>
        </p:nvGrpSpPr>
        <p:grpSpPr>
          <a:xfrm>
            <a:off x="30313" y="1185051"/>
            <a:ext cx="473058" cy="433801"/>
            <a:chOff x="5830645" y="1256617"/>
            <a:chExt cx="530340" cy="553040"/>
          </a:xfrm>
          <a:solidFill>
            <a:schemeClr val="tx2"/>
          </a:solidFill>
        </p:grpSpPr>
        <p:grpSp>
          <p:nvGrpSpPr>
            <p:cNvPr id="7" name="Google Shape;9409;p55">
              <a:extLst>
                <a:ext uri="{FF2B5EF4-FFF2-40B4-BE49-F238E27FC236}">
                  <a16:creationId xmlns:a16="http://schemas.microsoft.com/office/drawing/2014/main" id="{7A5D17E7-DB7D-4C53-8AC0-18FD27421D03}"/>
                </a:ext>
              </a:extLst>
            </p:cNvPr>
            <p:cNvGrpSpPr/>
            <p:nvPr/>
          </p:nvGrpSpPr>
          <p:grpSpPr>
            <a:xfrm>
              <a:off x="5830645" y="1256617"/>
              <a:ext cx="259743" cy="269909"/>
              <a:chOff x="5830645" y="1256617"/>
              <a:chExt cx="259743" cy="269909"/>
            </a:xfrm>
            <a:grpFill/>
          </p:grpSpPr>
          <p:sp>
            <p:nvSpPr>
              <p:cNvPr id="18" name="Google Shape;9410;p55">
                <a:extLst>
                  <a:ext uri="{FF2B5EF4-FFF2-40B4-BE49-F238E27FC236}">
                    <a16:creationId xmlns:a16="http://schemas.microsoft.com/office/drawing/2014/main" id="{B525C835-0E28-4D3A-B1F4-840BCB6C69F7}"/>
                  </a:ext>
                </a:extLst>
              </p:cNvPr>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411;p55">
                <a:extLst>
                  <a:ext uri="{FF2B5EF4-FFF2-40B4-BE49-F238E27FC236}">
                    <a16:creationId xmlns:a16="http://schemas.microsoft.com/office/drawing/2014/main" id="{0C528F48-FF5D-4657-952A-D53B94A2EF57}"/>
                  </a:ext>
                </a:extLst>
              </p:cNvPr>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9412;p55">
              <a:extLst>
                <a:ext uri="{FF2B5EF4-FFF2-40B4-BE49-F238E27FC236}">
                  <a16:creationId xmlns:a16="http://schemas.microsoft.com/office/drawing/2014/main" id="{942F9157-1372-4E4C-8A66-96432A404B86}"/>
                </a:ext>
              </a:extLst>
            </p:cNvPr>
            <p:cNvGrpSpPr/>
            <p:nvPr/>
          </p:nvGrpSpPr>
          <p:grpSpPr>
            <a:xfrm>
              <a:off x="6101293" y="1256617"/>
              <a:ext cx="259692" cy="269909"/>
              <a:chOff x="6101293" y="1256617"/>
              <a:chExt cx="259692" cy="269909"/>
            </a:xfrm>
            <a:grpFill/>
          </p:grpSpPr>
          <p:sp>
            <p:nvSpPr>
              <p:cNvPr id="16" name="Google Shape;9413;p55">
                <a:extLst>
                  <a:ext uri="{FF2B5EF4-FFF2-40B4-BE49-F238E27FC236}">
                    <a16:creationId xmlns:a16="http://schemas.microsoft.com/office/drawing/2014/main" id="{2AF718AB-C0DD-4B1D-AF4D-9DFE7183283D}"/>
                  </a:ext>
                </a:extLst>
              </p:cNvPr>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414;p55">
                <a:extLst>
                  <a:ext uri="{FF2B5EF4-FFF2-40B4-BE49-F238E27FC236}">
                    <a16:creationId xmlns:a16="http://schemas.microsoft.com/office/drawing/2014/main" id="{734F67F6-928E-468B-B824-77991712B411}"/>
                  </a:ext>
                </a:extLst>
              </p:cNvPr>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9415;p55">
              <a:extLst>
                <a:ext uri="{FF2B5EF4-FFF2-40B4-BE49-F238E27FC236}">
                  <a16:creationId xmlns:a16="http://schemas.microsoft.com/office/drawing/2014/main" id="{AF43E8E8-E655-4DA3-9FB4-A1E92A0E0889}"/>
                </a:ext>
              </a:extLst>
            </p:cNvPr>
            <p:cNvGrpSpPr/>
            <p:nvPr/>
          </p:nvGrpSpPr>
          <p:grpSpPr>
            <a:xfrm>
              <a:off x="5830645" y="1539749"/>
              <a:ext cx="259692" cy="269909"/>
              <a:chOff x="5830645" y="1539749"/>
              <a:chExt cx="259692" cy="269909"/>
            </a:xfrm>
            <a:grpFill/>
          </p:grpSpPr>
          <p:sp>
            <p:nvSpPr>
              <p:cNvPr id="14" name="Google Shape;9416;p55">
                <a:extLst>
                  <a:ext uri="{FF2B5EF4-FFF2-40B4-BE49-F238E27FC236}">
                    <a16:creationId xmlns:a16="http://schemas.microsoft.com/office/drawing/2014/main" id="{A560B34D-E3E4-43F8-B045-D854D93DE94F}"/>
                  </a:ext>
                </a:extLst>
              </p:cNvPr>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417;p55">
                <a:extLst>
                  <a:ext uri="{FF2B5EF4-FFF2-40B4-BE49-F238E27FC236}">
                    <a16:creationId xmlns:a16="http://schemas.microsoft.com/office/drawing/2014/main" id="{0EDA7D18-C214-4A16-AF82-E28CD32DE396}"/>
                  </a:ext>
                </a:extLst>
              </p:cNvPr>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418;p55">
              <a:extLst>
                <a:ext uri="{FF2B5EF4-FFF2-40B4-BE49-F238E27FC236}">
                  <a16:creationId xmlns:a16="http://schemas.microsoft.com/office/drawing/2014/main" id="{4517D701-9951-4C70-B265-35980E882B68}"/>
                </a:ext>
              </a:extLst>
            </p:cNvPr>
            <p:cNvGrpSpPr/>
            <p:nvPr/>
          </p:nvGrpSpPr>
          <p:grpSpPr>
            <a:xfrm>
              <a:off x="6101293" y="1539749"/>
              <a:ext cx="259692" cy="269909"/>
              <a:chOff x="6101293" y="1539749"/>
              <a:chExt cx="259692" cy="269909"/>
            </a:xfrm>
            <a:grpFill/>
          </p:grpSpPr>
          <p:sp>
            <p:nvSpPr>
              <p:cNvPr id="12" name="Google Shape;9419;p55">
                <a:extLst>
                  <a:ext uri="{FF2B5EF4-FFF2-40B4-BE49-F238E27FC236}">
                    <a16:creationId xmlns:a16="http://schemas.microsoft.com/office/drawing/2014/main" id="{12D1CC0D-F46D-4E4F-BE7D-8D3EB90174AE}"/>
                  </a:ext>
                </a:extLst>
              </p:cNvPr>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20;p55">
                <a:extLst>
                  <a:ext uri="{FF2B5EF4-FFF2-40B4-BE49-F238E27FC236}">
                    <a16:creationId xmlns:a16="http://schemas.microsoft.com/office/drawing/2014/main" id="{3E4EF5DC-BDB1-4ED0-9D05-38004D5FB5BD}"/>
                  </a:ext>
                </a:extLst>
              </p:cNvPr>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421;p55">
              <a:extLst>
                <a:ext uri="{FF2B5EF4-FFF2-40B4-BE49-F238E27FC236}">
                  <a16:creationId xmlns:a16="http://schemas.microsoft.com/office/drawing/2014/main" id="{5728A6DE-BE7B-4F79-868B-81C4B742C833}"/>
                </a:ext>
              </a:extLst>
            </p:cNvPr>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grp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9408;p55">
            <a:extLst>
              <a:ext uri="{FF2B5EF4-FFF2-40B4-BE49-F238E27FC236}">
                <a16:creationId xmlns:a16="http://schemas.microsoft.com/office/drawing/2014/main" id="{69B9ED35-DA73-4486-87CC-6A7E68A0A8A2}"/>
              </a:ext>
            </a:extLst>
          </p:cNvPr>
          <p:cNvGrpSpPr/>
          <p:nvPr/>
        </p:nvGrpSpPr>
        <p:grpSpPr>
          <a:xfrm>
            <a:off x="112648" y="3479656"/>
            <a:ext cx="473058" cy="433802"/>
            <a:chOff x="5830645" y="1256617"/>
            <a:chExt cx="530340" cy="553041"/>
          </a:xfrm>
          <a:solidFill>
            <a:schemeClr val="tx2"/>
          </a:solidFill>
        </p:grpSpPr>
        <p:grpSp>
          <p:nvGrpSpPr>
            <p:cNvPr id="21" name="Google Shape;9409;p55">
              <a:extLst>
                <a:ext uri="{FF2B5EF4-FFF2-40B4-BE49-F238E27FC236}">
                  <a16:creationId xmlns:a16="http://schemas.microsoft.com/office/drawing/2014/main" id="{56C83F40-6CB2-438D-B203-ADA7F406A95A}"/>
                </a:ext>
              </a:extLst>
            </p:cNvPr>
            <p:cNvGrpSpPr/>
            <p:nvPr/>
          </p:nvGrpSpPr>
          <p:grpSpPr>
            <a:xfrm>
              <a:off x="5830645" y="1256617"/>
              <a:ext cx="259743" cy="269909"/>
              <a:chOff x="5830645" y="1256617"/>
              <a:chExt cx="259743" cy="269909"/>
            </a:xfrm>
            <a:grpFill/>
          </p:grpSpPr>
          <p:sp>
            <p:nvSpPr>
              <p:cNvPr id="32" name="Google Shape;9410;p55">
                <a:extLst>
                  <a:ext uri="{FF2B5EF4-FFF2-40B4-BE49-F238E27FC236}">
                    <a16:creationId xmlns:a16="http://schemas.microsoft.com/office/drawing/2014/main" id="{C371B239-710F-431A-8DE2-E9E05B2366DD}"/>
                  </a:ext>
                </a:extLst>
              </p:cNvPr>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411;p55">
                <a:extLst>
                  <a:ext uri="{FF2B5EF4-FFF2-40B4-BE49-F238E27FC236}">
                    <a16:creationId xmlns:a16="http://schemas.microsoft.com/office/drawing/2014/main" id="{425E1AAC-5297-4229-BDFF-84765E5E4923}"/>
                  </a:ext>
                </a:extLst>
              </p:cNvPr>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9412;p55">
              <a:extLst>
                <a:ext uri="{FF2B5EF4-FFF2-40B4-BE49-F238E27FC236}">
                  <a16:creationId xmlns:a16="http://schemas.microsoft.com/office/drawing/2014/main" id="{45161D82-8E38-470A-8E19-BBD7DFFCE1F4}"/>
                </a:ext>
              </a:extLst>
            </p:cNvPr>
            <p:cNvGrpSpPr/>
            <p:nvPr/>
          </p:nvGrpSpPr>
          <p:grpSpPr>
            <a:xfrm>
              <a:off x="6101293" y="1256617"/>
              <a:ext cx="259692" cy="269909"/>
              <a:chOff x="6101293" y="1256617"/>
              <a:chExt cx="259692" cy="269909"/>
            </a:xfrm>
            <a:grpFill/>
          </p:grpSpPr>
          <p:sp>
            <p:nvSpPr>
              <p:cNvPr id="30" name="Google Shape;9413;p55">
                <a:extLst>
                  <a:ext uri="{FF2B5EF4-FFF2-40B4-BE49-F238E27FC236}">
                    <a16:creationId xmlns:a16="http://schemas.microsoft.com/office/drawing/2014/main" id="{774EE3B4-311B-4A94-971A-F1085824B232}"/>
                  </a:ext>
                </a:extLst>
              </p:cNvPr>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414;p55">
                <a:extLst>
                  <a:ext uri="{FF2B5EF4-FFF2-40B4-BE49-F238E27FC236}">
                    <a16:creationId xmlns:a16="http://schemas.microsoft.com/office/drawing/2014/main" id="{EE47DF93-9DC5-4966-BF99-C580625A43C8}"/>
                  </a:ext>
                </a:extLst>
              </p:cNvPr>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 name="Google Shape;9415;p55">
              <a:extLst>
                <a:ext uri="{FF2B5EF4-FFF2-40B4-BE49-F238E27FC236}">
                  <a16:creationId xmlns:a16="http://schemas.microsoft.com/office/drawing/2014/main" id="{2390F20A-9D03-454E-8CD7-E7AD222AF8D3}"/>
                </a:ext>
              </a:extLst>
            </p:cNvPr>
            <p:cNvGrpSpPr/>
            <p:nvPr/>
          </p:nvGrpSpPr>
          <p:grpSpPr>
            <a:xfrm>
              <a:off x="5830645" y="1539749"/>
              <a:ext cx="259692" cy="269909"/>
              <a:chOff x="5830645" y="1539749"/>
              <a:chExt cx="259692" cy="269909"/>
            </a:xfrm>
            <a:grpFill/>
          </p:grpSpPr>
          <p:sp>
            <p:nvSpPr>
              <p:cNvPr id="28" name="Google Shape;9416;p55">
                <a:extLst>
                  <a:ext uri="{FF2B5EF4-FFF2-40B4-BE49-F238E27FC236}">
                    <a16:creationId xmlns:a16="http://schemas.microsoft.com/office/drawing/2014/main" id="{1B8F2F2E-96E2-4FE9-B7AD-C300CB66286C}"/>
                  </a:ext>
                </a:extLst>
              </p:cNvPr>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417;p55">
                <a:extLst>
                  <a:ext uri="{FF2B5EF4-FFF2-40B4-BE49-F238E27FC236}">
                    <a16:creationId xmlns:a16="http://schemas.microsoft.com/office/drawing/2014/main" id="{CEFDDF60-4318-470B-9F0A-E65F735AE4EA}"/>
                  </a:ext>
                </a:extLst>
              </p:cNvPr>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9418;p55">
              <a:extLst>
                <a:ext uri="{FF2B5EF4-FFF2-40B4-BE49-F238E27FC236}">
                  <a16:creationId xmlns:a16="http://schemas.microsoft.com/office/drawing/2014/main" id="{C16A2E22-7121-4983-B610-5CA5A332B22F}"/>
                </a:ext>
              </a:extLst>
            </p:cNvPr>
            <p:cNvGrpSpPr/>
            <p:nvPr/>
          </p:nvGrpSpPr>
          <p:grpSpPr>
            <a:xfrm>
              <a:off x="6101293" y="1539749"/>
              <a:ext cx="259692" cy="269909"/>
              <a:chOff x="6101293" y="1539749"/>
              <a:chExt cx="259692" cy="269909"/>
            </a:xfrm>
            <a:grpFill/>
          </p:grpSpPr>
          <p:sp>
            <p:nvSpPr>
              <p:cNvPr id="26" name="Google Shape;9419;p55">
                <a:extLst>
                  <a:ext uri="{FF2B5EF4-FFF2-40B4-BE49-F238E27FC236}">
                    <a16:creationId xmlns:a16="http://schemas.microsoft.com/office/drawing/2014/main" id="{2467A0A0-07A9-4F9E-B25D-3A58746986EC}"/>
                  </a:ext>
                </a:extLst>
              </p:cNvPr>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420;p55">
                <a:extLst>
                  <a:ext uri="{FF2B5EF4-FFF2-40B4-BE49-F238E27FC236}">
                    <a16:creationId xmlns:a16="http://schemas.microsoft.com/office/drawing/2014/main" id="{AECEC8C0-7A40-4727-AEC6-09A9DF5E09C9}"/>
                  </a:ext>
                </a:extLst>
              </p:cNvPr>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9421;p55">
              <a:extLst>
                <a:ext uri="{FF2B5EF4-FFF2-40B4-BE49-F238E27FC236}">
                  <a16:creationId xmlns:a16="http://schemas.microsoft.com/office/drawing/2014/main" id="{CBCD1301-14FD-41A1-A22D-7183C8824CB8}"/>
                </a:ext>
              </a:extLst>
            </p:cNvPr>
            <p:cNvSpPr/>
            <p:nvPr/>
          </p:nvSpPr>
          <p:spPr>
            <a:xfrm>
              <a:off x="5999147" y="1436799"/>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grp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6204850" y="1434600"/>
            <a:ext cx="2993333"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ABSTRACT</a:t>
            </a:r>
            <a:endParaRPr dirty="0"/>
          </a:p>
        </p:txBody>
      </p:sp>
      <p:sp>
        <p:nvSpPr>
          <p:cNvPr id="136" name="Google Shape;136;p27"/>
          <p:cNvSpPr txBox="1">
            <a:spLocks noGrp="1"/>
          </p:cNvSpPr>
          <p:nvPr>
            <p:ph type="subTitle" idx="1"/>
          </p:nvPr>
        </p:nvSpPr>
        <p:spPr>
          <a:xfrm>
            <a:off x="-120768" y="862642"/>
            <a:ext cx="5975732" cy="3795622"/>
          </a:xfrm>
          <a:prstGeom prst="rect">
            <a:avLst/>
          </a:prstGeom>
        </p:spPr>
        <p:txBody>
          <a:bodyPr spcFirstLastPara="1" wrap="square" lIns="91425" tIns="91425" rIns="91425" bIns="91425" anchor="ctr" anchorCtr="0">
            <a:noAutofit/>
          </a:bodyPr>
          <a:lstStyle/>
          <a:p>
            <a:r>
              <a:rPr lang="en-US" sz="1800" dirty="0"/>
              <a:t>A voice assistant is defined a digital assistant that combines artificial intelligence, machine learning Speech Recognition, Natural Language Processing (NLP), Speech Synthesis and various actuation mechanisms to sense and influence the environment.</a:t>
            </a:r>
          </a:p>
          <a:p>
            <a:r>
              <a:rPr lang="en-US" sz="1800" dirty="0"/>
              <a:t>Our virtual assistant focuses on removing the need for the user to type text input and instead relying on speech as the primary mode of user input</a:t>
            </a:r>
            <a:r>
              <a:rPr lang="en-US" dirty="0"/>
              <a:t>. </a:t>
            </a:r>
          </a:p>
          <a:p>
            <a:pPr marL="0" lvl="0" indent="0" algn="r" rtl="0">
              <a:spcBef>
                <a:spcPts val="0"/>
              </a:spcBef>
              <a:spcAft>
                <a:spcPts val="0"/>
              </a:spcAft>
              <a:buNone/>
            </a:pPr>
            <a:endParaRPr dirty="0"/>
          </a:p>
        </p:txBody>
      </p:sp>
      <p:cxnSp>
        <p:nvCxnSpPr>
          <p:cNvPr id="137" name="Google Shape;137;p27"/>
          <p:cNvCxnSpPr/>
          <p:nvPr/>
        </p:nvCxnSpPr>
        <p:spPr>
          <a:xfrm>
            <a:off x="6015069" y="225645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422200" y="331771"/>
            <a:ext cx="4299600" cy="59988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t>Introduction </a:t>
            </a:r>
            <a:endParaRPr sz="3200" dirty="0"/>
          </a:p>
        </p:txBody>
      </p:sp>
      <p:sp>
        <p:nvSpPr>
          <p:cNvPr id="2" name="TextBox 1">
            <a:extLst>
              <a:ext uri="{FF2B5EF4-FFF2-40B4-BE49-F238E27FC236}">
                <a16:creationId xmlns:a16="http://schemas.microsoft.com/office/drawing/2014/main" id="{078BFF6B-37A0-4AA2-8157-00A9A378AEC5}"/>
              </a:ext>
            </a:extLst>
          </p:cNvPr>
          <p:cNvSpPr txBox="1"/>
          <p:nvPr/>
        </p:nvSpPr>
        <p:spPr>
          <a:xfrm>
            <a:off x="483079" y="931652"/>
            <a:ext cx="8177842" cy="4031873"/>
          </a:xfrm>
          <a:prstGeom prst="rect">
            <a:avLst/>
          </a:prstGeom>
          <a:noFill/>
        </p:spPr>
        <p:txBody>
          <a:bodyPr wrap="square" rtlCol="0">
            <a:spAutoFit/>
          </a:bodyPr>
          <a:lstStyle/>
          <a:p>
            <a:pPr algn="just"/>
            <a:r>
              <a:rPr lang="en-US" sz="1600" dirty="0">
                <a:solidFill>
                  <a:schemeClr val="tx1">
                    <a:lumMod val="10000"/>
                    <a:lumOff val="90000"/>
                  </a:schemeClr>
                </a:solidFill>
                <a:latin typeface="Rajdhani" panose="020B0604020202020204" charset="0"/>
                <a:cs typeface="Rajdhani" panose="020B0604020202020204" charset="0"/>
              </a:rPr>
              <a:t>Almost all duties are now digitalized in today's world. We have a Smartphone in our hands, and it's like having the entire world at our fingertips. We don't even use our fingers anymore.</a:t>
            </a:r>
          </a:p>
          <a:p>
            <a:pPr algn="just"/>
            <a:endParaRPr lang="en-US" sz="1600" dirty="0">
              <a:solidFill>
                <a:schemeClr val="tx1">
                  <a:lumMod val="10000"/>
                  <a:lumOff val="90000"/>
                </a:schemeClr>
              </a:solidFill>
              <a:latin typeface="Rajdhani" panose="020B0604020202020204" charset="0"/>
              <a:cs typeface="Rajdhani" panose="020B0604020202020204" charset="0"/>
            </a:endParaRPr>
          </a:p>
          <a:p>
            <a:pPr algn="just"/>
            <a:r>
              <a:rPr lang="en-US" sz="1600" dirty="0">
                <a:solidFill>
                  <a:schemeClr val="tx1">
                    <a:lumMod val="10000"/>
                    <a:lumOff val="90000"/>
                  </a:schemeClr>
                </a:solidFill>
                <a:latin typeface="Rajdhani" panose="020B0604020202020204" charset="0"/>
                <a:cs typeface="Rajdhani" panose="020B0604020202020204" charset="0"/>
              </a:rPr>
              <a:t>We just speak of the task and it is done. There are procedures in place where we can text Dad and say, "I'll be late today." And the text is sent. A Virtual Assistant's job is to do just that. It also helps automate search, discovery, and online purchase processes by supporting specific tasks such as booking a trip or locating the cheapest book online from several eCommerce sites and then giving an interface to place an order.</a:t>
            </a:r>
          </a:p>
          <a:p>
            <a:pPr algn="just"/>
            <a:endParaRPr lang="en-US" sz="1600" dirty="0">
              <a:solidFill>
                <a:schemeClr val="tx1">
                  <a:lumMod val="10000"/>
                  <a:lumOff val="90000"/>
                </a:schemeClr>
              </a:solidFill>
              <a:latin typeface="Rajdhani" panose="020B0604020202020204" charset="0"/>
              <a:cs typeface="Rajdhani" panose="020B0604020202020204" charset="0"/>
            </a:endParaRPr>
          </a:p>
          <a:p>
            <a:pPr algn="just"/>
            <a:r>
              <a:rPr lang="en-US" sz="1600" dirty="0">
                <a:solidFill>
                  <a:schemeClr val="tx1">
                    <a:lumMod val="10000"/>
                    <a:lumOff val="90000"/>
                  </a:schemeClr>
                </a:solidFill>
                <a:latin typeface="Rajdhani" panose="020B0604020202020204" charset="0"/>
                <a:cs typeface="Rajdhani" panose="020B0604020202020204" charset="0"/>
              </a:rPr>
              <a:t>Virtual assistants are software programs that assist you with day-to-day duties such as weather forecasting, setting reminders, and preparing shopping lists, among other things. They can accept text (online chatbots) or voice commands. To activate the listener, voice-based intelligent assistants require an invoking phrase or wake word, followed by the command. There is a plethora of virtual assistants available, including Apple's Siri, Amazon's Alexa, and Microsoft's Cortana</a:t>
            </a:r>
          </a:p>
          <a:p>
            <a:endParaRPr lang="en-US" sz="1600" dirty="0">
              <a:latin typeface="Rajdhani" panose="020B0604020202020204" charset="0"/>
              <a:cs typeface="Rajdhani" panose="020B0604020202020204" charset="0"/>
            </a:endParaRPr>
          </a:p>
        </p:txBody>
      </p:sp>
      <p:grpSp>
        <p:nvGrpSpPr>
          <p:cNvPr id="4" name="Google Shape;12116;p60">
            <a:extLst>
              <a:ext uri="{FF2B5EF4-FFF2-40B4-BE49-F238E27FC236}">
                <a16:creationId xmlns:a16="http://schemas.microsoft.com/office/drawing/2014/main" id="{BEBA0C8F-CCB4-4AD8-BE16-B6AA26A477C4}"/>
              </a:ext>
            </a:extLst>
          </p:cNvPr>
          <p:cNvGrpSpPr/>
          <p:nvPr/>
        </p:nvGrpSpPr>
        <p:grpSpPr>
          <a:xfrm>
            <a:off x="172530" y="1052422"/>
            <a:ext cx="310549" cy="362310"/>
            <a:chOff x="5748295" y="1499833"/>
            <a:chExt cx="323294" cy="356115"/>
          </a:xfrm>
          <a:solidFill>
            <a:schemeClr val="tx2"/>
          </a:solidFill>
        </p:grpSpPr>
        <p:sp>
          <p:nvSpPr>
            <p:cNvPr id="5" name="Google Shape;12117;p60">
              <a:extLst>
                <a:ext uri="{FF2B5EF4-FFF2-40B4-BE49-F238E27FC236}">
                  <a16:creationId xmlns:a16="http://schemas.microsoft.com/office/drawing/2014/main" id="{FAB901FE-A8E5-4685-BC58-A8D344BB5B8D}"/>
                </a:ext>
              </a:extLst>
            </p:cNvPr>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118;p60">
              <a:extLst>
                <a:ext uri="{FF2B5EF4-FFF2-40B4-BE49-F238E27FC236}">
                  <a16:creationId xmlns:a16="http://schemas.microsoft.com/office/drawing/2014/main" id="{86EC2F7E-B3CF-40C4-B88D-A00DD8177D94}"/>
                </a:ext>
              </a:extLst>
            </p:cNvPr>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119;p60">
              <a:extLst>
                <a:ext uri="{FF2B5EF4-FFF2-40B4-BE49-F238E27FC236}">
                  <a16:creationId xmlns:a16="http://schemas.microsoft.com/office/drawing/2014/main" id="{876D9DFF-E99E-407E-9821-FACC2D14F82F}"/>
                </a:ext>
              </a:extLst>
            </p:cNvPr>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120;p60">
              <a:extLst>
                <a:ext uri="{FF2B5EF4-FFF2-40B4-BE49-F238E27FC236}">
                  <a16:creationId xmlns:a16="http://schemas.microsoft.com/office/drawing/2014/main" id="{9A3A7E59-1281-4902-AD51-E220E603FFFE}"/>
                </a:ext>
              </a:extLst>
            </p:cNvPr>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121;p60">
              <a:extLst>
                <a:ext uri="{FF2B5EF4-FFF2-40B4-BE49-F238E27FC236}">
                  <a16:creationId xmlns:a16="http://schemas.microsoft.com/office/drawing/2014/main" id="{115C17A7-67F1-44D5-9829-99CD17F5E4A1}"/>
                </a:ext>
              </a:extLst>
            </p:cNvPr>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122;p60">
              <a:extLst>
                <a:ext uri="{FF2B5EF4-FFF2-40B4-BE49-F238E27FC236}">
                  <a16:creationId xmlns:a16="http://schemas.microsoft.com/office/drawing/2014/main" id="{531E4EBB-9F00-4CF9-BB8F-777F534DCE44}"/>
                </a:ext>
              </a:extLst>
            </p:cNvPr>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123;p60">
              <a:extLst>
                <a:ext uri="{FF2B5EF4-FFF2-40B4-BE49-F238E27FC236}">
                  <a16:creationId xmlns:a16="http://schemas.microsoft.com/office/drawing/2014/main" id="{3145A59E-ED16-48CD-B33A-119C4C7842C0}"/>
                </a:ext>
              </a:extLst>
            </p:cNvPr>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116;p60">
            <a:extLst>
              <a:ext uri="{FF2B5EF4-FFF2-40B4-BE49-F238E27FC236}">
                <a16:creationId xmlns:a16="http://schemas.microsoft.com/office/drawing/2014/main" id="{DF5EF786-967C-4DE7-A350-7D8557E71D8F}"/>
              </a:ext>
            </a:extLst>
          </p:cNvPr>
          <p:cNvGrpSpPr/>
          <p:nvPr/>
        </p:nvGrpSpPr>
        <p:grpSpPr>
          <a:xfrm>
            <a:off x="193360" y="1747142"/>
            <a:ext cx="310549" cy="362310"/>
            <a:chOff x="5748295" y="1499833"/>
            <a:chExt cx="323294" cy="356115"/>
          </a:xfrm>
          <a:solidFill>
            <a:schemeClr val="tx2"/>
          </a:solidFill>
        </p:grpSpPr>
        <p:sp>
          <p:nvSpPr>
            <p:cNvPr id="13" name="Google Shape;12117;p60">
              <a:extLst>
                <a:ext uri="{FF2B5EF4-FFF2-40B4-BE49-F238E27FC236}">
                  <a16:creationId xmlns:a16="http://schemas.microsoft.com/office/drawing/2014/main" id="{1B0E0EFA-12A2-4092-981C-48CD37992720}"/>
                </a:ext>
              </a:extLst>
            </p:cNvPr>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118;p60">
              <a:extLst>
                <a:ext uri="{FF2B5EF4-FFF2-40B4-BE49-F238E27FC236}">
                  <a16:creationId xmlns:a16="http://schemas.microsoft.com/office/drawing/2014/main" id="{14B5B1C0-5F4E-440D-9966-92396AB8302B}"/>
                </a:ext>
              </a:extLst>
            </p:cNvPr>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119;p60">
              <a:extLst>
                <a:ext uri="{FF2B5EF4-FFF2-40B4-BE49-F238E27FC236}">
                  <a16:creationId xmlns:a16="http://schemas.microsoft.com/office/drawing/2014/main" id="{76348FBF-E23C-4653-82BF-9B3F1CC46A8F}"/>
                </a:ext>
              </a:extLst>
            </p:cNvPr>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120;p60">
              <a:extLst>
                <a:ext uri="{FF2B5EF4-FFF2-40B4-BE49-F238E27FC236}">
                  <a16:creationId xmlns:a16="http://schemas.microsoft.com/office/drawing/2014/main" id="{9BAB2540-1BAD-40B8-BA8B-E8115791FA04}"/>
                </a:ext>
              </a:extLst>
            </p:cNvPr>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121;p60">
              <a:extLst>
                <a:ext uri="{FF2B5EF4-FFF2-40B4-BE49-F238E27FC236}">
                  <a16:creationId xmlns:a16="http://schemas.microsoft.com/office/drawing/2014/main" id="{383964F2-94D2-4FF1-829E-3230FC438D06}"/>
                </a:ext>
              </a:extLst>
            </p:cNvPr>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122;p60">
              <a:extLst>
                <a:ext uri="{FF2B5EF4-FFF2-40B4-BE49-F238E27FC236}">
                  <a16:creationId xmlns:a16="http://schemas.microsoft.com/office/drawing/2014/main" id="{114B4C1C-63CC-404E-8F2E-418F0D2AA660}"/>
                </a:ext>
              </a:extLst>
            </p:cNvPr>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123;p60">
              <a:extLst>
                <a:ext uri="{FF2B5EF4-FFF2-40B4-BE49-F238E27FC236}">
                  <a16:creationId xmlns:a16="http://schemas.microsoft.com/office/drawing/2014/main" id="{E9FDD885-D753-43A1-AF4A-E7A0734974E1}"/>
                </a:ext>
              </a:extLst>
            </p:cNvPr>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12116;p60">
            <a:extLst>
              <a:ext uri="{FF2B5EF4-FFF2-40B4-BE49-F238E27FC236}">
                <a16:creationId xmlns:a16="http://schemas.microsoft.com/office/drawing/2014/main" id="{9B73B424-DD45-4A64-BCAA-9FD647183130}"/>
              </a:ext>
            </a:extLst>
          </p:cNvPr>
          <p:cNvGrpSpPr/>
          <p:nvPr/>
        </p:nvGrpSpPr>
        <p:grpSpPr>
          <a:xfrm>
            <a:off x="199871" y="3173792"/>
            <a:ext cx="310549" cy="362310"/>
            <a:chOff x="5748295" y="1499833"/>
            <a:chExt cx="323294" cy="356115"/>
          </a:xfrm>
          <a:solidFill>
            <a:schemeClr val="tx2"/>
          </a:solidFill>
        </p:grpSpPr>
        <p:sp>
          <p:nvSpPr>
            <p:cNvPr id="21" name="Google Shape;12117;p60">
              <a:extLst>
                <a:ext uri="{FF2B5EF4-FFF2-40B4-BE49-F238E27FC236}">
                  <a16:creationId xmlns:a16="http://schemas.microsoft.com/office/drawing/2014/main" id="{C3717FB0-E86C-4911-ADA9-8AE91600AB8B}"/>
                </a:ext>
              </a:extLst>
            </p:cNvPr>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118;p60">
              <a:extLst>
                <a:ext uri="{FF2B5EF4-FFF2-40B4-BE49-F238E27FC236}">
                  <a16:creationId xmlns:a16="http://schemas.microsoft.com/office/drawing/2014/main" id="{98E52B34-A3A4-4D4C-9262-A7432555C804}"/>
                </a:ext>
              </a:extLst>
            </p:cNvPr>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119;p60">
              <a:extLst>
                <a:ext uri="{FF2B5EF4-FFF2-40B4-BE49-F238E27FC236}">
                  <a16:creationId xmlns:a16="http://schemas.microsoft.com/office/drawing/2014/main" id="{15AA0F25-6317-4656-BD5A-74738CE37833}"/>
                </a:ext>
              </a:extLst>
            </p:cNvPr>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120;p60">
              <a:extLst>
                <a:ext uri="{FF2B5EF4-FFF2-40B4-BE49-F238E27FC236}">
                  <a16:creationId xmlns:a16="http://schemas.microsoft.com/office/drawing/2014/main" id="{A9DBC264-73D6-440F-B33F-1A099C985FD1}"/>
                </a:ext>
              </a:extLst>
            </p:cNvPr>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2121;p60">
              <a:extLst>
                <a:ext uri="{FF2B5EF4-FFF2-40B4-BE49-F238E27FC236}">
                  <a16:creationId xmlns:a16="http://schemas.microsoft.com/office/drawing/2014/main" id="{7FC13309-65BB-4505-A495-25B4C9561A74}"/>
                </a:ext>
              </a:extLst>
            </p:cNvPr>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2122;p60">
              <a:extLst>
                <a:ext uri="{FF2B5EF4-FFF2-40B4-BE49-F238E27FC236}">
                  <a16:creationId xmlns:a16="http://schemas.microsoft.com/office/drawing/2014/main" id="{80F5B312-F27D-489D-AE05-58AD0704CBB4}"/>
                </a:ext>
              </a:extLst>
            </p:cNvPr>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123;p60">
              <a:extLst>
                <a:ext uri="{FF2B5EF4-FFF2-40B4-BE49-F238E27FC236}">
                  <a16:creationId xmlns:a16="http://schemas.microsoft.com/office/drawing/2014/main" id="{66B5EE95-AC48-4B32-92A2-BC079124FC6A}"/>
                </a:ext>
              </a:extLst>
            </p:cNvPr>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Proposed System </a:t>
            </a:r>
            <a:endParaRPr sz="3000" dirty="0"/>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r>
              <a:rPr lang="en-US" sz="1600" dirty="0"/>
              <a:t>Our virtual assistant focuses on removing the need for the user to type text input and instead relying on speech as the primary mode of user input. The agent then records the input after applying voice recognition techniques to it. It then uses this information to call one of the personal information management programs, such as a task list or calendar, to create a new entry or to conduct a search on Google, Bing, or Yahoo, among others. The emphasis is on gathering user input via voice, recognizing it, and then completing tasks if the agent understands them. Software interprets this data in normal language, making it easier for the user to specify what he or she wants done.</a:t>
            </a:r>
          </a:p>
          <a:p>
            <a:endParaRPr lang="en-US" sz="1600" dirty="0"/>
          </a:p>
          <a:p>
            <a:r>
              <a:rPr lang="en-US" sz="1600" dirty="0"/>
              <a:t>Voice recognition software enables hands free use of the applications, lets users to query or command the agent through voice interface.</a:t>
            </a:r>
          </a:p>
        </p:txBody>
      </p:sp>
      <p:grpSp>
        <p:nvGrpSpPr>
          <p:cNvPr id="28" name="Google Shape;9408;p55">
            <a:extLst>
              <a:ext uri="{FF2B5EF4-FFF2-40B4-BE49-F238E27FC236}">
                <a16:creationId xmlns:a16="http://schemas.microsoft.com/office/drawing/2014/main" id="{933E263D-6D3A-45CF-9695-09A46FA21913}"/>
              </a:ext>
            </a:extLst>
          </p:cNvPr>
          <p:cNvGrpSpPr/>
          <p:nvPr/>
        </p:nvGrpSpPr>
        <p:grpSpPr>
          <a:xfrm>
            <a:off x="720001" y="1369840"/>
            <a:ext cx="473058" cy="433801"/>
            <a:chOff x="5830645" y="1256617"/>
            <a:chExt cx="530340" cy="553040"/>
          </a:xfrm>
          <a:solidFill>
            <a:schemeClr val="tx2"/>
          </a:solidFill>
        </p:grpSpPr>
        <p:grpSp>
          <p:nvGrpSpPr>
            <p:cNvPr id="29" name="Google Shape;9409;p55">
              <a:extLst>
                <a:ext uri="{FF2B5EF4-FFF2-40B4-BE49-F238E27FC236}">
                  <a16:creationId xmlns:a16="http://schemas.microsoft.com/office/drawing/2014/main" id="{8EC968D9-88F7-4EF8-9B56-B56AB02A8492}"/>
                </a:ext>
              </a:extLst>
            </p:cNvPr>
            <p:cNvGrpSpPr/>
            <p:nvPr/>
          </p:nvGrpSpPr>
          <p:grpSpPr>
            <a:xfrm>
              <a:off x="5830645" y="1256617"/>
              <a:ext cx="259743" cy="269909"/>
              <a:chOff x="5830645" y="1256617"/>
              <a:chExt cx="259743" cy="269909"/>
            </a:xfrm>
            <a:grpFill/>
          </p:grpSpPr>
          <p:sp>
            <p:nvSpPr>
              <p:cNvPr id="40" name="Google Shape;9410;p55">
                <a:extLst>
                  <a:ext uri="{FF2B5EF4-FFF2-40B4-BE49-F238E27FC236}">
                    <a16:creationId xmlns:a16="http://schemas.microsoft.com/office/drawing/2014/main" id="{A763A5B4-20ED-45E6-82EA-E17587323B0A}"/>
                  </a:ext>
                </a:extLst>
              </p:cNvPr>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411;p55">
                <a:extLst>
                  <a:ext uri="{FF2B5EF4-FFF2-40B4-BE49-F238E27FC236}">
                    <a16:creationId xmlns:a16="http://schemas.microsoft.com/office/drawing/2014/main" id="{9CBD1A7A-7E02-43B2-8EBB-95ABB1B1C0B7}"/>
                  </a:ext>
                </a:extLst>
              </p:cNvPr>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9412;p55">
              <a:extLst>
                <a:ext uri="{FF2B5EF4-FFF2-40B4-BE49-F238E27FC236}">
                  <a16:creationId xmlns:a16="http://schemas.microsoft.com/office/drawing/2014/main" id="{09F9900B-22BB-4638-A2F9-ED064DDF6A2F}"/>
                </a:ext>
              </a:extLst>
            </p:cNvPr>
            <p:cNvGrpSpPr/>
            <p:nvPr/>
          </p:nvGrpSpPr>
          <p:grpSpPr>
            <a:xfrm>
              <a:off x="6101293" y="1256617"/>
              <a:ext cx="259692" cy="269909"/>
              <a:chOff x="6101293" y="1256617"/>
              <a:chExt cx="259692" cy="269909"/>
            </a:xfrm>
            <a:grpFill/>
          </p:grpSpPr>
          <p:sp>
            <p:nvSpPr>
              <p:cNvPr id="38" name="Google Shape;9413;p55">
                <a:extLst>
                  <a:ext uri="{FF2B5EF4-FFF2-40B4-BE49-F238E27FC236}">
                    <a16:creationId xmlns:a16="http://schemas.microsoft.com/office/drawing/2014/main" id="{A828DD90-1009-4755-80EA-735E136A1F1F}"/>
                  </a:ext>
                </a:extLst>
              </p:cNvPr>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414;p55">
                <a:extLst>
                  <a:ext uri="{FF2B5EF4-FFF2-40B4-BE49-F238E27FC236}">
                    <a16:creationId xmlns:a16="http://schemas.microsoft.com/office/drawing/2014/main" id="{392AF1B6-5DD2-4168-AE6E-A4060309D302}"/>
                  </a:ext>
                </a:extLst>
              </p:cNvPr>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9415;p55">
              <a:extLst>
                <a:ext uri="{FF2B5EF4-FFF2-40B4-BE49-F238E27FC236}">
                  <a16:creationId xmlns:a16="http://schemas.microsoft.com/office/drawing/2014/main" id="{E2F894C6-5BEA-42C5-AB20-DCE1C4362C21}"/>
                </a:ext>
              </a:extLst>
            </p:cNvPr>
            <p:cNvGrpSpPr/>
            <p:nvPr/>
          </p:nvGrpSpPr>
          <p:grpSpPr>
            <a:xfrm>
              <a:off x="5830645" y="1539749"/>
              <a:ext cx="259692" cy="269909"/>
              <a:chOff x="5830645" y="1539749"/>
              <a:chExt cx="259692" cy="269909"/>
            </a:xfrm>
            <a:grpFill/>
          </p:grpSpPr>
          <p:sp>
            <p:nvSpPr>
              <p:cNvPr id="36" name="Google Shape;9416;p55">
                <a:extLst>
                  <a:ext uri="{FF2B5EF4-FFF2-40B4-BE49-F238E27FC236}">
                    <a16:creationId xmlns:a16="http://schemas.microsoft.com/office/drawing/2014/main" id="{8FD7BAE5-123B-4633-8F89-47145F7EA762}"/>
                  </a:ext>
                </a:extLst>
              </p:cNvPr>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417;p55">
                <a:extLst>
                  <a:ext uri="{FF2B5EF4-FFF2-40B4-BE49-F238E27FC236}">
                    <a16:creationId xmlns:a16="http://schemas.microsoft.com/office/drawing/2014/main" id="{980181CB-389B-4A55-ACE3-DDA476ABC75C}"/>
                  </a:ext>
                </a:extLst>
              </p:cNvPr>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9418;p55">
              <a:extLst>
                <a:ext uri="{FF2B5EF4-FFF2-40B4-BE49-F238E27FC236}">
                  <a16:creationId xmlns:a16="http://schemas.microsoft.com/office/drawing/2014/main" id="{8B28C9E8-80D3-4CCA-BC97-24DCBD8E1ABD}"/>
                </a:ext>
              </a:extLst>
            </p:cNvPr>
            <p:cNvGrpSpPr/>
            <p:nvPr/>
          </p:nvGrpSpPr>
          <p:grpSpPr>
            <a:xfrm>
              <a:off x="6101293" y="1539749"/>
              <a:ext cx="259692" cy="269909"/>
              <a:chOff x="6101293" y="1539749"/>
              <a:chExt cx="259692" cy="269909"/>
            </a:xfrm>
            <a:grpFill/>
          </p:grpSpPr>
          <p:sp>
            <p:nvSpPr>
              <p:cNvPr id="34" name="Google Shape;9419;p55">
                <a:extLst>
                  <a:ext uri="{FF2B5EF4-FFF2-40B4-BE49-F238E27FC236}">
                    <a16:creationId xmlns:a16="http://schemas.microsoft.com/office/drawing/2014/main" id="{0DE62B8F-12D7-4192-9FC2-BE046B974869}"/>
                  </a:ext>
                </a:extLst>
              </p:cNvPr>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420;p55">
                <a:extLst>
                  <a:ext uri="{FF2B5EF4-FFF2-40B4-BE49-F238E27FC236}">
                    <a16:creationId xmlns:a16="http://schemas.microsoft.com/office/drawing/2014/main" id="{D436C730-FC42-408A-BC6F-0F27F4FF661A}"/>
                  </a:ext>
                </a:extLst>
              </p:cNvPr>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9421;p55">
              <a:extLst>
                <a:ext uri="{FF2B5EF4-FFF2-40B4-BE49-F238E27FC236}">
                  <a16:creationId xmlns:a16="http://schemas.microsoft.com/office/drawing/2014/main" id="{BC4ACE02-21D9-4195-8A92-64D72B4969D7}"/>
                </a:ext>
              </a:extLst>
            </p:cNvPr>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grp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9408;p55">
            <a:extLst>
              <a:ext uri="{FF2B5EF4-FFF2-40B4-BE49-F238E27FC236}">
                <a16:creationId xmlns:a16="http://schemas.microsoft.com/office/drawing/2014/main" id="{B786CB29-DCD3-4FD1-AE11-779AC2A551EA}"/>
              </a:ext>
            </a:extLst>
          </p:cNvPr>
          <p:cNvGrpSpPr/>
          <p:nvPr/>
        </p:nvGrpSpPr>
        <p:grpSpPr>
          <a:xfrm>
            <a:off x="709700" y="3774124"/>
            <a:ext cx="473058" cy="433801"/>
            <a:chOff x="5830645" y="1256617"/>
            <a:chExt cx="530340" cy="553040"/>
          </a:xfrm>
          <a:solidFill>
            <a:schemeClr val="tx2"/>
          </a:solidFill>
        </p:grpSpPr>
        <p:grpSp>
          <p:nvGrpSpPr>
            <p:cNvPr id="43" name="Google Shape;9409;p55">
              <a:extLst>
                <a:ext uri="{FF2B5EF4-FFF2-40B4-BE49-F238E27FC236}">
                  <a16:creationId xmlns:a16="http://schemas.microsoft.com/office/drawing/2014/main" id="{D6ABB60D-46F1-421E-A56B-42E0F98368F4}"/>
                </a:ext>
              </a:extLst>
            </p:cNvPr>
            <p:cNvGrpSpPr/>
            <p:nvPr/>
          </p:nvGrpSpPr>
          <p:grpSpPr>
            <a:xfrm>
              <a:off x="5830645" y="1256617"/>
              <a:ext cx="259743" cy="269909"/>
              <a:chOff x="5830645" y="1256617"/>
              <a:chExt cx="259743" cy="269909"/>
            </a:xfrm>
            <a:grpFill/>
          </p:grpSpPr>
          <p:sp>
            <p:nvSpPr>
              <p:cNvPr id="54" name="Google Shape;9410;p55">
                <a:extLst>
                  <a:ext uri="{FF2B5EF4-FFF2-40B4-BE49-F238E27FC236}">
                    <a16:creationId xmlns:a16="http://schemas.microsoft.com/office/drawing/2014/main" id="{DFE6039E-F35E-447C-ACFA-C2EC0B03BEB5}"/>
                  </a:ext>
                </a:extLst>
              </p:cNvPr>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411;p55">
                <a:extLst>
                  <a:ext uri="{FF2B5EF4-FFF2-40B4-BE49-F238E27FC236}">
                    <a16:creationId xmlns:a16="http://schemas.microsoft.com/office/drawing/2014/main" id="{234FE525-A708-427D-BCE4-098B4EE601E9}"/>
                  </a:ext>
                </a:extLst>
              </p:cNvPr>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9412;p55">
              <a:extLst>
                <a:ext uri="{FF2B5EF4-FFF2-40B4-BE49-F238E27FC236}">
                  <a16:creationId xmlns:a16="http://schemas.microsoft.com/office/drawing/2014/main" id="{E9820906-A168-490E-912B-38B106455A13}"/>
                </a:ext>
              </a:extLst>
            </p:cNvPr>
            <p:cNvGrpSpPr/>
            <p:nvPr/>
          </p:nvGrpSpPr>
          <p:grpSpPr>
            <a:xfrm>
              <a:off x="6101293" y="1256617"/>
              <a:ext cx="259692" cy="269909"/>
              <a:chOff x="6101293" y="1256617"/>
              <a:chExt cx="259692" cy="269909"/>
            </a:xfrm>
            <a:grpFill/>
          </p:grpSpPr>
          <p:sp>
            <p:nvSpPr>
              <p:cNvPr id="52" name="Google Shape;9413;p55">
                <a:extLst>
                  <a:ext uri="{FF2B5EF4-FFF2-40B4-BE49-F238E27FC236}">
                    <a16:creationId xmlns:a16="http://schemas.microsoft.com/office/drawing/2014/main" id="{36F9C902-0436-4296-93BE-E6E2EBE1FACC}"/>
                  </a:ext>
                </a:extLst>
              </p:cNvPr>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414;p55">
                <a:extLst>
                  <a:ext uri="{FF2B5EF4-FFF2-40B4-BE49-F238E27FC236}">
                    <a16:creationId xmlns:a16="http://schemas.microsoft.com/office/drawing/2014/main" id="{98E0BA76-05FC-4BCE-B760-1102A92F86F3}"/>
                  </a:ext>
                </a:extLst>
              </p:cNvPr>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9415;p55">
              <a:extLst>
                <a:ext uri="{FF2B5EF4-FFF2-40B4-BE49-F238E27FC236}">
                  <a16:creationId xmlns:a16="http://schemas.microsoft.com/office/drawing/2014/main" id="{C4490803-0E94-404F-B5B2-52BA9445C28E}"/>
                </a:ext>
              </a:extLst>
            </p:cNvPr>
            <p:cNvGrpSpPr/>
            <p:nvPr/>
          </p:nvGrpSpPr>
          <p:grpSpPr>
            <a:xfrm>
              <a:off x="5830645" y="1539749"/>
              <a:ext cx="259692" cy="269909"/>
              <a:chOff x="5830645" y="1539749"/>
              <a:chExt cx="259692" cy="269909"/>
            </a:xfrm>
            <a:grpFill/>
          </p:grpSpPr>
          <p:sp>
            <p:nvSpPr>
              <p:cNvPr id="50" name="Google Shape;9416;p55">
                <a:extLst>
                  <a:ext uri="{FF2B5EF4-FFF2-40B4-BE49-F238E27FC236}">
                    <a16:creationId xmlns:a16="http://schemas.microsoft.com/office/drawing/2014/main" id="{5F18D361-3F2A-4081-9107-600893C34A64}"/>
                  </a:ext>
                </a:extLst>
              </p:cNvPr>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417;p55">
                <a:extLst>
                  <a:ext uri="{FF2B5EF4-FFF2-40B4-BE49-F238E27FC236}">
                    <a16:creationId xmlns:a16="http://schemas.microsoft.com/office/drawing/2014/main" id="{5A9C383E-3B96-49DC-8CB4-1EF55A0A044F}"/>
                  </a:ext>
                </a:extLst>
              </p:cNvPr>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9418;p55">
              <a:extLst>
                <a:ext uri="{FF2B5EF4-FFF2-40B4-BE49-F238E27FC236}">
                  <a16:creationId xmlns:a16="http://schemas.microsoft.com/office/drawing/2014/main" id="{7EA6E138-0773-4091-958B-868DC1576F16}"/>
                </a:ext>
              </a:extLst>
            </p:cNvPr>
            <p:cNvGrpSpPr/>
            <p:nvPr/>
          </p:nvGrpSpPr>
          <p:grpSpPr>
            <a:xfrm>
              <a:off x="6101293" y="1539749"/>
              <a:ext cx="259692" cy="269909"/>
              <a:chOff x="6101293" y="1539749"/>
              <a:chExt cx="259692" cy="269909"/>
            </a:xfrm>
            <a:grpFill/>
          </p:grpSpPr>
          <p:sp>
            <p:nvSpPr>
              <p:cNvPr id="48" name="Google Shape;9419;p55">
                <a:extLst>
                  <a:ext uri="{FF2B5EF4-FFF2-40B4-BE49-F238E27FC236}">
                    <a16:creationId xmlns:a16="http://schemas.microsoft.com/office/drawing/2014/main" id="{F21D0629-56CB-4BD4-B197-AE6907B39CA5}"/>
                  </a:ext>
                </a:extLst>
              </p:cNvPr>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420;p55">
                <a:extLst>
                  <a:ext uri="{FF2B5EF4-FFF2-40B4-BE49-F238E27FC236}">
                    <a16:creationId xmlns:a16="http://schemas.microsoft.com/office/drawing/2014/main" id="{9C9060D3-168C-4FDF-BABC-6402DF6FA579}"/>
                  </a:ext>
                </a:extLst>
              </p:cNvPr>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9421;p55">
              <a:extLst>
                <a:ext uri="{FF2B5EF4-FFF2-40B4-BE49-F238E27FC236}">
                  <a16:creationId xmlns:a16="http://schemas.microsoft.com/office/drawing/2014/main" id="{6CF99329-D50F-4498-BC90-753E7BA29DD9}"/>
                </a:ext>
              </a:extLst>
            </p:cNvPr>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grp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9A4D1B5-F9EB-4269-937C-1C1AF41E9F79}"/>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676114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821F7-E70C-454A-898C-6F3FD11122B0}"/>
              </a:ext>
            </a:extLst>
          </p:cNvPr>
          <p:cNvSpPr>
            <a:spLocks noGrp="1"/>
          </p:cNvSpPr>
          <p:nvPr>
            <p:ph type="title"/>
          </p:nvPr>
        </p:nvSpPr>
        <p:spPr>
          <a:xfrm>
            <a:off x="1599313" y="-530870"/>
            <a:ext cx="5945373" cy="2306100"/>
          </a:xfrm>
        </p:spPr>
        <p:txBody>
          <a:bodyPr/>
          <a:lstStyle/>
          <a:p>
            <a:r>
              <a:rPr lang="en-US" u="sng" dirty="0"/>
              <a:t>Methodology</a:t>
            </a:r>
            <a:endParaRPr lang="en-IN" u="sng" dirty="0"/>
          </a:p>
        </p:txBody>
      </p:sp>
      <p:sp>
        <p:nvSpPr>
          <p:cNvPr id="5" name="TextBox 4">
            <a:extLst>
              <a:ext uri="{FF2B5EF4-FFF2-40B4-BE49-F238E27FC236}">
                <a16:creationId xmlns:a16="http://schemas.microsoft.com/office/drawing/2014/main" id="{A4DFC4CA-D829-45AD-AF9A-292666797802}"/>
              </a:ext>
            </a:extLst>
          </p:cNvPr>
          <p:cNvSpPr txBox="1"/>
          <p:nvPr/>
        </p:nvSpPr>
        <p:spPr>
          <a:xfrm>
            <a:off x="327804" y="1449238"/>
            <a:ext cx="8246853" cy="2893100"/>
          </a:xfrm>
          <a:prstGeom prst="rect">
            <a:avLst/>
          </a:prstGeom>
          <a:noFill/>
        </p:spPr>
        <p:txBody>
          <a:bodyPr wrap="square" rtlCol="0">
            <a:spAutoFit/>
          </a:bodyPr>
          <a:lstStyle/>
          <a:p>
            <a:r>
              <a:rPr lang="en-US" sz="2800" dirty="0">
                <a:solidFill>
                  <a:schemeClr val="tx2"/>
                </a:solidFill>
                <a:latin typeface="Rajdhani" panose="020B0604020202020204" charset="0"/>
                <a:cs typeface="Rajdhani" panose="020B0604020202020204" charset="0"/>
              </a:rPr>
              <a:t>An application of a natural language processing-based intelligent voice assistant system that may be used to transmit text messages. Messages may be sent and received, and the device's other applications can be used on the platform of was designed and implemented utilizing python android.</a:t>
            </a:r>
          </a:p>
          <a:p>
            <a:endParaRPr lang="en-IN" dirty="0">
              <a:solidFill>
                <a:schemeClr val="tx2"/>
              </a:solidFill>
              <a:latin typeface="Rajdhani" panose="020B0604020202020204" charset="0"/>
              <a:cs typeface="Rajdhani" panose="020B0604020202020204" charset="0"/>
            </a:endParaRPr>
          </a:p>
        </p:txBody>
      </p:sp>
    </p:spTree>
    <p:extLst>
      <p:ext uri="{BB962C8B-B14F-4D97-AF65-F5344CB8AC3E}">
        <p14:creationId xmlns:p14="http://schemas.microsoft.com/office/powerpoint/2010/main" val="3407641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Tasks that are supported </a:t>
            </a:r>
            <a:endParaRPr dirty="0"/>
          </a:p>
        </p:txBody>
      </p:sp>
      <p:graphicFrame>
        <p:nvGraphicFramePr>
          <p:cNvPr id="647" name="Google Shape;647;p33"/>
          <p:cNvGraphicFramePr/>
          <p:nvPr>
            <p:extLst>
              <p:ext uri="{D42A27DB-BD31-4B8C-83A1-F6EECF244321}">
                <p14:modId xmlns:p14="http://schemas.microsoft.com/office/powerpoint/2010/main" val="1836794363"/>
              </p:ext>
            </p:extLst>
          </p:nvPr>
        </p:nvGraphicFramePr>
        <p:xfrm>
          <a:off x="1248350" y="2202525"/>
          <a:ext cx="6647300" cy="2072580"/>
        </p:xfrm>
        <a:graphic>
          <a:graphicData uri="http://schemas.openxmlformats.org/drawingml/2006/table">
            <a:tbl>
              <a:tblPr>
                <a:noFill/>
                <a:tableStyleId>{E279EFE4-1418-43E4-A1CC-F16183C9D312}</a:tableStyleId>
              </a:tblPr>
              <a:tblGrid>
                <a:gridCol w="1661825">
                  <a:extLst>
                    <a:ext uri="{9D8B030D-6E8A-4147-A177-3AD203B41FA5}">
                      <a16:colId xmlns:a16="http://schemas.microsoft.com/office/drawing/2014/main" val="20000"/>
                    </a:ext>
                  </a:extLst>
                </a:gridCol>
                <a:gridCol w="1661825">
                  <a:extLst>
                    <a:ext uri="{9D8B030D-6E8A-4147-A177-3AD203B41FA5}">
                      <a16:colId xmlns:a16="http://schemas.microsoft.com/office/drawing/2014/main" val="20001"/>
                    </a:ext>
                  </a:extLst>
                </a:gridCol>
                <a:gridCol w="1661825">
                  <a:extLst>
                    <a:ext uri="{9D8B030D-6E8A-4147-A177-3AD203B41FA5}">
                      <a16:colId xmlns:a16="http://schemas.microsoft.com/office/drawing/2014/main" val="20002"/>
                    </a:ext>
                  </a:extLst>
                </a:gridCol>
                <a:gridCol w="1661825">
                  <a:extLst>
                    <a:ext uri="{9D8B030D-6E8A-4147-A177-3AD203B41FA5}">
                      <a16:colId xmlns:a16="http://schemas.microsoft.com/office/drawing/2014/main" val="20003"/>
                    </a:ext>
                  </a:extLst>
                </a:gridCol>
              </a:tblGrid>
              <a:tr h="739000">
                <a:tc>
                  <a:txBody>
                    <a:bodyPr/>
                    <a:lstStyle/>
                    <a:p>
                      <a:pPr lvl="1"/>
                      <a:r>
                        <a:rPr lang="en-US" sz="1600" dirty="0">
                          <a:solidFill>
                            <a:schemeClr val="tx2"/>
                          </a:solidFill>
                          <a:latin typeface="Rajdhani" panose="020B0604020202020204" charset="0"/>
                          <a:cs typeface="Rajdhani" panose="020B0604020202020204" charset="0"/>
                        </a:rPr>
                        <a:t>Search something on internet.</a:t>
                      </a: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lvl="1"/>
                      <a:r>
                        <a:rPr lang="en-US" sz="1600" dirty="0">
                          <a:solidFill>
                            <a:schemeClr val="tx2"/>
                          </a:solidFill>
                          <a:latin typeface="Rajdhani" panose="020B0604020202020204" charset="0"/>
                          <a:cs typeface="Rajdhani" panose="020B0604020202020204" charset="0"/>
                        </a:rPr>
                        <a:t>Write an email.</a:t>
                      </a: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lvl="1"/>
                      <a:r>
                        <a:rPr lang="en-US" sz="1600" dirty="0">
                          <a:solidFill>
                            <a:schemeClr val="tx2"/>
                          </a:solidFill>
                          <a:latin typeface="Rajdhani" panose="020B0604020202020204" charset="0"/>
                          <a:cs typeface="Rajdhani" panose="020B0604020202020204" charset="0"/>
                        </a:rPr>
                        <a:t>Play a certain song</a:t>
                      </a: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solidFill>
                            <a:schemeClr val="tx2"/>
                          </a:solidFill>
                          <a:latin typeface="Rajdhani" panose="020B0604020202020204" charset="0"/>
                          <a:cs typeface="Rajdhani" panose="020B0604020202020204" charset="0"/>
                        </a:rPr>
                        <a:t>Make a new note</a:t>
                      </a:r>
                    </a:p>
                    <a:p>
                      <a:pPr marL="0" lvl="0" indent="0" algn="ctr" rtl="0">
                        <a:spcBef>
                          <a:spcPts val="0"/>
                        </a:spcBef>
                        <a:spcAft>
                          <a:spcPts val="0"/>
                        </a:spcAft>
                        <a:buNone/>
                      </a:pPr>
                      <a:endParaRPr sz="1600" b="1" dirty="0">
                        <a:solidFill>
                          <a:schemeClr val="tx2"/>
                        </a:solidFill>
                        <a:latin typeface="Rajdhani" panose="020B0604020202020204" charset="0"/>
                        <a:ea typeface="Rajdhani"/>
                        <a:cs typeface="Rajdhani" panose="020B0604020202020204" charset="0"/>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0"/>
                  </a:ext>
                </a:extLst>
              </a:tr>
              <a:tr h="954025">
                <a:tc>
                  <a:txBody>
                    <a:bodyPr/>
                    <a:lstStyle/>
                    <a:p>
                      <a:pPr lvl="1"/>
                      <a:r>
                        <a:rPr lang="en-US" sz="1600" dirty="0">
                          <a:solidFill>
                            <a:schemeClr val="tx2"/>
                          </a:solidFill>
                          <a:latin typeface="Rajdhani" panose="020B0604020202020204" charset="0"/>
                          <a:cs typeface="Rajdhani" panose="020B0604020202020204" charset="0"/>
                        </a:rPr>
                        <a:t>Open an application</a:t>
                      </a: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lvl="1"/>
                      <a:r>
                        <a:rPr lang="en-US" sz="1600" dirty="0">
                          <a:solidFill>
                            <a:schemeClr val="tx2"/>
                          </a:solidFill>
                          <a:latin typeface="Rajdhani" panose="020B0604020202020204" charset="0"/>
                          <a:cs typeface="Rajdhani" panose="020B0604020202020204" charset="0"/>
                        </a:rPr>
                        <a:t>Can tell the current temperature of CPU</a:t>
                      </a: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lvl="1"/>
                      <a:r>
                        <a:rPr lang="en-US" sz="1600" dirty="0">
                          <a:solidFill>
                            <a:schemeClr val="tx2"/>
                          </a:solidFill>
                          <a:latin typeface="Rajdhani" panose="020B0604020202020204" charset="0"/>
                          <a:cs typeface="Rajdhani" panose="020B0604020202020204" charset="0"/>
                        </a:rPr>
                        <a:t>Shutdown or Restart PC</a:t>
                      </a: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lvl="1"/>
                      <a:r>
                        <a:rPr lang="en-US" sz="1600" dirty="0">
                          <a:solidFill>
                            <a:schemeClr val="tx2"/>
                          </a:solidFill>
                          <a:latin typeface="Rajdhani" panose="020B0604020202020204" charset="0"/>
                          <a:cs typeface="Rajdhani" panose="020B0604020202020204" charset="0"/>
                        </a:rPr>
                        <a:t>Can tell a joke to lift up users mood</a:t>
                      </a: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1"/>
                  </a:ext>
                </a:extLst>
              </a:tr>
            </a:tbl>
          </a:graphicData>
        </a:graphic>
      </p:graphicFrame>
    </p:spTree>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TotalTime>
  <Words>1265</Words>
  <Application>Microsoft Office PowerPoint</Application>
  <PresentationFormat>On-screen Show (16:9)</PresentationFormat>
  <Paragraphs>89</Paragraphs>
  <Slides>17</Slides>
  <Notes>12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Times New Roman</vt:lpstr>
      <vt:lpstr>Symbol</vt:lpstr>
      <vt:lpstr>Wingdings</vt:lpstr>
      <vt:lpstr>Rajdhani</vt:lpstr>
      <vt:lpstr>Anton</vt:lpstr>
      <vt:lpstr>Fira Sans Condensed</vt:lpstr>
      <vt:lpstr>Josefin Slab</vt:lpstr>
      <vt:lpstr>Fira Sans Condensed Light</vt:lpstr>
      <vt:lpstr>Advent Pro Light</vt:lpstr>
      <vt:lpstr>Arial</vt:lpstr>
      <vt:lpstr>Ai Tech Agency by Slidesgo</vt:lpstr>
      <vt:lpstr>A PERSONAL VOICE-ACTIVATED DESKTOP ASSISTANT</vt:lpstr>
      <vt:lpstr>Aayush Adhikari</vt:lpstr>
      <vt:lpstr>Acknowledgement</vt:lpstr>
      <vt:lpstr>ABSTRACT</vt:lpstr>
      <vt:lpstr>Introduction </vt:lpstr>
      <vt:lpstr>Proposed System </vt:lpstr>
      <vt:lpstr>PowerPoint Presentation</vt:lpstr>
      <vt:lpstr>Methodology</vt:lpstr>
      <vt:lpstr>Tasks that are supported </vt:lpstr>
      <vt:lpstr>PowerPoint Presentation</vt:lpstr>
      <vt:lpstr>Data Flow </vt:lpstr>
      <vt:lpstr> Modules Used</vt:lpstr>
      <vt:lpstr>Future Scope </vt:lpstr>
      <vt:lpstr>Conclusion</vt:lpstr>
      <vt:lpstr>References</vt:lpstr>
      <vt:lpstr>Documents Referred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PERSONAL VOICE-ACTIVATED DESKTOP ASSISTANT</dc:title>
  <dc:creator>Aayush Adhikari</dc:creator>
  <cp:lastModifiedBy>Aayush Adhikari</cp:lastModifiedBy>
  <cp:revision>16</cp:revision>
  <dcterms:modified xsi:type="dcterms:W3CDTF">2022-05-18T09:01:32Z</dcterms:modified>
</cp:coreProperties>
</file>